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93" r:id="rId3"/>
    <p:sldId id="297" r:id="rId4"/>
    <p:sldId id="681" r:id="rId5"/>
    <p:sldId id="680" r:id="rId7"/>
    <p:sldId id="674" r:id="rId8"/>
    <p:sldId id="675" r:id="rId9"/>
    <p:sldId id="676" r:id="rId10"/>
    <p:sldId id="677" r:id="rId11"/>
    <p:sldId id="678" r:id="rId12"/>
    <p:sldId id="679" r:id="rId13"/>
    <p:sldId id="665" r:id="rId14"/>
    <p:sldId id="666" r:id="rId15"/>
    <p:sldId id="667" r:id="rId16"/>
    <p:sldId id="668" r:id="rId17"/>
    <p:sldId id="669" r:id="rId18"/>
    <p:sldId id="670" r:id="rId19"/>
    <p:sldId id="671" r:id="rId20"/>
    <p:sldId id="672" r:id="rId21"/>
    <p:sldId id="673" r:id="rId22"/>
    <p:sldId id="296" r:id="rId23"/>
    <p:sldId id="267" r:id="rId24"/>
    <p:sldId id="257" r:id="rId25"/>
    <p:sldId id="258" r:id="rId26"/>
    <p:sldId id="259" r:id="rId27"/>
    <p:sldId id="260" r:id="rId28"/>
    <p:sldId id="263" r:id="rId29"/>
    <p:sldId id="266" r:id="rId30"/>
    <p:sldId id="264" r:id="rId31"/>
    <p:sldId id="298" r:id="rId32"/>
    <p:sldId id="268" r:id="rId33"/>
    <p:sldId id="272" r:id="rId34"/>
    <p:sldId id="274" r:id="rId35"/>
    <p:sldId id="275" r:id="rId36"/>
    <p:sldId id="278" r:id="rId37"/>
    <p:sldId id="279" r:id="rId38"/>
    <p:sldId id="280" r:id="rId39"/>
    <p:sldId id="285" r:id="rId40"/>
    <p:sldId id="286" r:id="rId41"/>
    <p:sldId id="287" r:id="rId42"/>
    <p:sldId id="295" r:id="rId43"/>
    <p:sldId id="662" r:id="rId44"/>
    <p:sldId id="292" r:id="rId45"/>
    <p:sldId id="663" r:id="rId46"/>
    <p:sldId id="664"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11" autoAdjust="0"/>
    <p:restoredTop sz="86563"/>
  </p:normalViewPr>
  <p:slideViewPr>
    <p:cSldViewPr snapToGrid="0">
      <p:cViewPr varScale="1">
        <p:scale>
          <a:sx n="80" d="100"/>
          <a:sy n="80" d="100"/>
        </p:scale>
        <p:origin x="216" y="5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0" Type="http://schemas.openxmlformats.org/officeDocument/2006/relationships/tableStyles" Target="tableStyles.xml"/><Relationship Id="rId5" Type="http://schemas.openxmlformats.org/officeDocument/2006/relationships/slide" Target="slides/slide3.xml"/><Relationship Id="rId49" Type="http://schemas.openxmlformats.org/officeDocument/2006/relationships/viewProps" Target="viewProps.xml"/><Relationship Id="rId48" Type="http://schemas.openxmlformats.org/officeDocument/2006/relationships/presProps" Target="presProps.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007F0F-CE0D-40E4-9C52-F347498FC248}"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D6B6D7-B525-4777-8E59-7CE8A0187783}"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D6B6D7-B525-4777-8E59-7CE8A0187783}"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D6B6D7-B525-4777-8E59-7CE8A0187783}"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CD6B6D7-B525-4777-8E59-7CE8A0187783}"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Hai quy định cuối gây quan ngại với doanh nghiệp vì phạm vi quá rộng và chưa rõ ràng</a:t>
            </a:r>
            <a:endParaRPr lang="en-US"/>
          </a:p>
        </p:txBody>
      </p:sp>
      <p:sp>
        <p:nvSpPr>
          <p:cNvPr id="4" name="Slide Number Placeholder 3"/>
          <p:cNvSpPr>
            <a:spLocks noGrp="1"/>
          </p:cNvSpPr>
          <p:nvPr>
            <p:ph type="sldNum" sz="quarter" idx="5"/>
          </p:nvPr>
        </p:nvSpPr>
        <p:spPr/>
        <p:txBody>
          <a:bodyPr/>
          <a:lstStyle/>
          <a:p>
            <a:fld id="{4CD6B6D7-B525-4777-8E59-7CE8A0187783}"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Slide chỉ liệt kê một số trách nhiệm nổi bật. Điểm mấu chốt của quy định là giao trách nhiệm kiểm soát cho các doanh nghiệp.</a:t>
            </a:r>
            <a:endParaRPr lang="en-US"/>
          </a:p>
          <a:p>
            <a:r>
              <a:rPr lang="en-US"/>
              <a:t>Đa phần doanh nghiệp đều có hoạt động quảng cáo trực tuyến nên phải lưu ý. Trước đây, doanh nghiệp chỉ có trách nhiệm với nội dung quảng cáo. Giờ phải kiểm soát cả vị trí đặt quảng cáo.  </a:t>
            </a:r>
            <a:endParaRPr lang="en-US"/>
          </a:p>
        </p:txBody>
      </p:sp>
      <p:sp>
        <p:nvSpPr>
          <p:cNvPr id="4" name="Slide Number Placeholder 3"/>
          <p:cNvSpPr>
            <a:spLocks noGrp="1"/>
          </p:cNvSpPr>
          <p:nvPr>
            <p:ph type="sldNum" sz="quarter" idx="5"/>
          </p:nvPr>
        </p:nvSpPr>
        <p:spPr/>
        <p:txBody>
          <a:bodyPr/>
          <a:lstStyle/>
          <a:p>
            <a:fld id="{4CD6B6D7-B525-4777-8E59-7CE8A0187783}"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CD6B6D7-B525-4777-8E59-7CE8A0187783}"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D6B6D7-B525-4777-8E59-7CE8A0187783}"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181B7152-5ACC-42C2-9203-839FFB715245}"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97C870-AE2A-4446-8AB6-A2EB8491040A}"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81B7152-5ACC-42C2-9203-839FFB715245}"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97C870-AE2A-4446-8AB6-A2EB8491040A}"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81B7152-5ACC-42C2-9203-839FFB715245}"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97C870-AE2A-4446-8AB6-A2EB8491040A}"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181B7152-5ACC-42C2-9203-839FFB715245}"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97C870-AE2A-4446-8AB6-A2EB8491040A}"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181B7152-5ACC-42C2-9203-839FFB715245}"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97C870-AE2A-4446-8AB6-A2EB8491040A}"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181B7152-5ACC-42C2-9203-839FFB715245}"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97C870-AE2A-4446-8AB6-A2EB8491040A}"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1B7152-5ACC-42C2-9203-839FFB715245}"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97C870-AE2A-4446-8AB6-A2EB8491040A}"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81B7152-5ACC-42C2-9203-839FFB715245}"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97C870-AE2A-4446-8AB6-A2EB8491040A}"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81B7152-5ACC-42C2-9203-839FFB715245}"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97C870-AE2A-4446-8AB6-A2EB8491040A}"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81B7152-5ACC-42C2-9203-839FFB715245}"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97C870-AE2A-4446-8AB6-A2EB8491040A}"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81B7152-5ACC-42C2-9203-839FFB715245}"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97C870-AE2A-4446-8AB6-A2EB8491040A}"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81B7152-5ACC-42C2-9203-839FFB715245}"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97C870-AE2A-4446-8AB6-A2EB8491040A}"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hyperlink" Target="https://bantinchinhsachvcci.substack.com/" TargetMode="External"/><Relationship Id="rId1" Type="http://schemas.openxmlformats.org/officeDocument/2006/relationships/hyperlink" Target="http://vibonline.com.vn/" TargetMode="Externa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hyperlink" Target="http://trungtamwto.vn/"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Title 3"/>
          <p:cNvSpPr>
            <a:spLocks noGrp="1"/>
          </p:cNvSpPr>
          <p:nvPr>
            <p:ph type="ctrTitle"/>
          </p:nvPr>
        </p:nvSpPr>
        <p:spPr>
          <a:xfrm>
            <a:off x="1193683" y="522740"/>
            <a:ext cx="10583154" cy="2838938"/>
          </a:xfrm>
        </p:spPr>
        <p:txBody>
          <a:bodyPr>
            <a:noAutofit/>
          </a:bodyPr>
          <a:lstStyle/>
          <a:p>
            <a:pPr algn="l">
              <a:lnSpc>
                <a:spcPct val="100000"/>
              </a:lnSpc>
            </a:pPr>
            <a:r>
              <a:rPr lang="vi-VN" sz="4800" b="1" dirty="0">
                <a:solidFill>
                  <a:srgbClr val="FFFFFF"/>
                </a:solidFill>
              </a:rPr>
              <a:t>Kinh tế Việt Nam </a:t>
            </a:r>
            <a:br>
              <a:rPr lang="vi-VN" sz="4800" b="1" dirty="0">
                <a:solidFill>
                  <a:srgbClr val="FFFFFF"/>
                </a:solidFill>
              </a:rPr>
            </a:br>
            <a:r>
              <a:rPr lang="vi-VN" sz="4800" b="1" dirty="0">
                <a:solidFill>
                  <a:srgbClr val="FFFFFF"/>
                </a:solidFill>
              </a:rPr>
              <a:t>và một số chính sách liên quan đến doanh nghiệp 2025</a:t>
            </a:r>
            <a:endParaRPr lang="vi-VN" sz="4800" dirty="0">
              <a:solidFill>
                <a:srgbClr val="FFFFFF"/>
              </a:solidFill>
            </a:endParaRPr>
          </a:p>
        </p:txBody>
      </p:sp>
      <p:sp>
        <p:nvSpPr>
          <p:cNvPr id="5" name="Subtitle 4"/>
          <p:cNvSpPr>
            <a:spLocks noGrp="1"/>
          </p:cNvSpPr>
          <p:nvPr>
            <p:ph type="subTitle" idx="1"/>
          </p:nvPr>
        </p:nvSpPr>
        <p:spPr>
          <a:xfrm>
            <a:off x="5015761" y="4698614"/>
            <a:ext cx="6172188" cy="1198120"/>
          </a:xfrm>
        </p:spPr>
        <p:txBody>
          <a:bodyPr>
            <a:normAutofit/>
          </a:bodyPr>
          <a:lstStyle/>
          <a:p>
            <a:pPr algn="r"/>
            <a:r>
              <a:rPr lang="vi-VN" sz="1800" dirty="0">
                <a:solidFill>
                  <a:srgbClr val="FFFFFF"/>
                </a:solidFill>
              </a:rPr>
              <a:t>Đậu Anh Tuấn</a:t>
            </a:r>
            <a:endParaRPr lang="vi-VN" sz="1800" dirty="0">
              <a:solidFill>
                <a:srgbClr val="FFFFFF"/>
              </a:solidFill>
            </a:endParaRPr>
          </a:p>
          <a:p>
            <a:pPr algn="r"/>
            <a:r>
              <a:rPr lang="vi-VN" sz="1800" dirty="0">
                <a:solidFill>
                  <a:srgbClr val="FFFFFF"/>
                </a:solidFill>
              </a:rPr>
              <a:t>Phó Tổng Thư ký, Trưởng Ban Pháp chế</a:t>
            </a:r>
            <a:endParaRPr lang="vi-VN" sz="1800" dirty="0">
              <a:solidFill>
                <a:srgbClr val="FFFFFF"/>
              </a:solidFill>
            </a:endParaRPr>
          </a:p>
          <a:p>
            <a:pPr algn="r"/>
            <a:r>
              <a:rPr lang="vi-VN" sz="1800" dirty="0">
                <a:solidFill>
                  <a:srgbClr val="FFFFFF"/>
                </a:solidFill>
              </a:rPr>
              <a:t>Liên đoàn Thương mại và Công nghiệp Việt Nam VCCI</a:t>
            </a:r>
            <a:endParaRPr lang="vi-VN" sz="1800" dirty="0">
              <a:solidFill>
                <a:srgbClr val="FFFFFF"/>
              </a:solidFill>
            </a:endParaRPr>
          </a:p>
        </p:txBody>
      </p:sp>
      <p:sp>
        <p:nvSpPr>
          <p:cNvPr id="12" name="Graphic 13"/>
          <p:cNvSpPr>
            <a:spLocks noGrp="1" noRot="1" noChangeAspect="1" noMove="1" noResize="1" noEditPoints="1" noAdjustHandles="1" noChangeArrowheads="1" noChangeShapeType="1" noTextEdit="1"/>
          </p:cNvSpPr>
          <p:nvPr/>
        </p:nvSpPr>
        <p:spPr>
          <a:xfrm>
            <a:off x="68176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4" name="Graphic 12"/>
          <p:cNvSpPr>
            <a:spLocks noGrp="1" noRot="1" noChangeAspect="1" noMove="1" noResize="1" noEditPoints="1" noAdjustHandles="1" noChangeArrowheads="1" noChangeShapeType="1" noTextEdit="1"/>
          </p:cNvSpPr>
          <p:nvPr/>
        </p:nvSpPr>
        <p:spPr>
          <a:xfrm>
            <a:off x="71763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6" name="Graphic 15"/>
          <p:cNvSpPr>
            <a:spLocks noGrp="1" noRot="1" noChangeAspect="1" noMove="1" noResize="1" noEditPoints="1" noAdjustHandles="1" noChangeArrowheads="1" noChangeShapeType="1" noTextEdit="1"/>
          </p:cNvSpPr>
          <p:nvPr/>
        </p:nvSpPr>
        <p:spPr>
          <a:xfrm>
            <a:off x="68020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8" name="Straight Connector 17"/>
          <p:cNvCxnSpPr>
            <a:cxnSpLocks noGrp="1" noRot="1" noChangeAspect="1" noMove="1" noResize="1" noEditPoints="1" noAdjustHandles="1" noChangeArrowheads="1" noChangeShapeType="1"/>
          </p:cNvCxnSpPr>
          <p:nvPr/>
        </p:nvCxnSpPr>
        <p:spPr>
          <a:xfrm>
            <a:off x="1301262"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a:spLocks noGrp="1" noRot="1" noChangeAspect="1" noMove="1" noResize="1" noEditPoints="1" noAdjustHandles="1" noChangeArrowheads="1" noChangeShapeType="1" noTextEdit="1"/>
          </p:cNvSpPr>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45072" y="1289765"/>
            <a:ext cx="3651101" cy="4270963"/>
          </a:xfrm>
        </p:spPr>
        <p:txBody>
          <a:bodyPr anchor="ctr">
            <a:normAutofit/>
          </a:bodyPr>
          <a:lstStyle/>
          <a:p>
            <a:pPr algn="ctr"/>
            <a:r>
              <a:rPr lang="vi-VN" sz="5600">
                <a:solidFill>
                  <a:srgbClr val="FFFFFF"/>
                </a:solidFill>
              </a:rPr>
              <a:t>Nội dung</a:t>
            </a:r>
            <a:endParaRPr lang="vi-VN" sz="5600">
              <a:solidFill>
                <a:srgbClr val="FFFFFF"/>
              </a:solidFill>
            </a:endParaRPr>
          </a:p>
        </p:txBody>
      </p:sp>
      <p:sp>
        <p:nvSpPr>
          <p:cNvPr id="12" name="Graphic 11"/>
          <p:cNvSpPr>
            <a:spLocks noGrp="1" noRot="1" noChangeAspect="1" noMove="1" noResize="1" noEditPoints="1" noAdjustHandles="1" noChangeArrowheads="1" noChangeShapeType="1" noTextEdit="1"/>
          </p:cNvSpPr>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p:cNvSpPr>
            <a:spLocks noGrp="1" noRot="1" noChangeAspect="1" noMove="1" noResize="1" noEditPoints="1" noAdjustHandles="1" noChangeArrowheads="1" noChangeShapeType="1" noTextEdit="1"/>
          </p:cNvSpPr>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p:cNvSpPr>
            <a:spLocks noGrp="1"/>
          </p:cNvSpPr>
          <p:nvPr>
            <p:ph idx="1"/>
          </p:nvPr>
        </p:nvSpPr>
        <p:spPr>
          <a:xfrm>
            <a:off x="6297233" y="518400"/>
            <a:ext cx="4771607" cy="5837949"/>
          </a:xfrm>
        </p:spPr>
        <p:txBody>
          <a:bodyPr anchor="ctr">
            <a:normAutofit/>
          </a:bodyPr>
          <a:lstStyle/>
          <a:p>
            <a:endParaRPr lang="vi-VN" sz="2000" dirty="0">
              <a:solidFill>
                <a:schemeClr val="tx1">
                  <a:alpha val="80000"/>
                </a:schemeClr>
              </a:solidFill>
            </a:endParaRPr>
          </a:p>
          <a:p>
            <a:r>
              <a:rPr lang="vi-VN" sz="2000" dirty="0">
                <a:solidFill>
                  <a:schemeClr val="tx1">
                    <a:alpha val="80000"/>
                  </a:schemeClr>
                </a:solidFill>
              </a:rPr>
              <a:t>Chính sách lớn </a:t>
            </a:r>
            <a:endParaRPr lang="vi-VN" sz="2000" dirty="0">
              <a:solidFill>
                <a:schemeClr val="tx1">
                  <a:alpha val="80000"/>
                </a:schemeClr>
              </a:solidFill>
            </a:endParaRPr>
          </a:p>
          <a:p>
            <a:r>
              <a:rPr lang="vi-VN" sz="2000" dirty="0">
                <a:solidFill>
                  <a:schemeClr val="tx1">
                    <a:alpha val="80000"/>
                  </a:schemeClr>
                </a:solidFill>
              </a:rPr>
              <a:t>Pháp luật về hoạt động sản xuất</a:t>
            </a:r>
            <a:endParaRPr lang="vi-VN" sz="2000" dirty="0">
              <a:solidFill>
                <a:schemeClr val="tx1">
                  <a:alpha val="80000"/>
                </a:schemeClr>
              </a:solidFill>
            </a:endParaRPr>
          </a:p>
          <a:p>
            <a:r>
              <a:rPr lang="vi-VN" sz="2000" dirty="0">
                <a:solidFill>
                  <a:schemeClr val="tx1">
                    <a:alpha val="80000"/>
                  </a:schemeClr>
                </a:solidFill>
              </a:rPr>
              <a:t>Pháp luật về chuyển đổi số</a:t>
            </a:r>
            <a:endParaRPr lang="vi-VN" sz="2000" dirty="0">
              <a:solidFill>
                <a:schemeClr val="tx1">
                  <a:alpha val="80000"/>
                </a:schemeClr>
              </a:solidFill>
            </a:endParaRPr>
          </a:p>
          <a:p>
            <a:r>
              <a:rPr lang="vi-VN" sz="2000" dirty="0">
                <a:solidFill>
                  <a:schemeClr val="tx1">
                    <a:alpha val="80000"/>
                  </a:schemeClr>
                </a:solidFill>
              </a:rPr>
              <a:t>Pháp luật về chuyển đổi xanh</a:t>
            </a:r>
            <a:endParaRPr lang="vi-VN" sz="2000" dirty="0">
              <a:solidFill>
                <a:schemeClr val="tx1">
                  <a:alpha val="80000"/>
                </a:schemeClr>
              </a:solidFill>
            </a:endParaRPr>
          </a:p>
          <a:p>
            <a:r>
              <a:rPr lang="vi-VN" sz="2000" dirty="0">
                <a:solidFill>
                  <a:schemeClr val="tx1">
                    <a:alpha val="80000"/>
                  </a:schemeClr>
                </a:solidFill>
              </a:rPr>
              <a:t>Một số xu hướng đáng chú ý</a:t>
            </a:r>
            <a:endParaRPr lang="vi-VN" sz="2000" dirty="0">
              <a:solidFill>
                <a:schemeClr val="tx1">
                  <a:alpha val="80000"/>
                </a:schemeClr>
              </a:solidFill>
            </a:endParaRPr>
          </a:p>
        </p:txBody>
      </p:sp>
      <p:sp>
        <p:nvSpPr>
          <p:cNvPr id="16" name="Graphic 10"/>
          <p:cNvSpPr>
            <a:spLocks noGrp="1" noRot="1" noChangeAspect="1" noMove="1" noResize="1" noEditPoints="1" noAdjustHandles="1" noChangeArrowheads="1" noChangeShapeType="1" noTextEdit="1"/>
          </p:cNvSpPr>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p:cNvCxnSpPr>
            <a:cxnSpLocks noGrp="1" noRot="1" noChangeAspect="1" noMove="1" noResize="1" noEditPoints="1" noAdjustHandles="1" noChangeArrowheads="1" noChangeShapeType="1"/>
          </p:cNvCxnSpPr>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p:cNvSpPr>
            <a:spLocks noGrp="1" noRot="1" noChangeAspect="1" noMove="1" noResize="1" noEditPoints="1" noAdjustHandles="1" noChangeArrowheads="1" noChangeShapeType="1" noTextEdit="1"/>
          </p:cNvSpPr>
          <p:nvPr/>
        </p:nvSpPr>
        <p:spPr>
          <a:xfrm>
            <a:off x="1" y="0"/>
            <a:ext cx="12191999" cy="2083506"/>
          </a:xfrm>
          <a:custGeom>
            <a:avLst/>
            <a:gdLst>
              <a:gd name="connsiteX0" fmla="*/ 0 w 12191999"/>
              <a:gd name="connsiteY0" fmla="*/ 0 h 2083506"/>
              <a:gd name="connsiteX1" fmla="*/ 9429748 w 12191999"/>
              <a:gd name="connsiteY1" fmla="*/ 0 h 2083506"/>
              <a:gd name="connsiteX2" fmla="*/ 9429748 w 12191999"/>
              <a:gd name="connsiteY2" fmla="*/ 1 h 2083506"/>
              <a:gd name="connsiteX3" fmla="*/ 12191999 w 12191999"/>
              <a:gd name="connsiteY3" fmla="*/ 1 h 2083506"/>
              <a:gd name="connsiteX4" fmla="*/ 12191999 w 12191999"/>
              <a:gd name="connsiteY4" fmla="*/ 1164372 h 2083506"/>
              <a:gd name="connsiteX5" fmla="*/ 12147852 w 12191999"/>
              <a:gd name="connsiteY5" fmla="*/ 1163783 h 2083506"/>
              <a:gd name="connsiteX6" fmla="*/ 11993604 w 12191999"/>
              <a:gd name="connsiteY6" fmla="*/ 1153496 h 2083506"/>
              <a:gd name="connsiteX7" fmla="*/ 11865319 w 12191999"/>
              <a:gd name="connsiteY7" fmla="*/ 1176624 h 2083506"/>
              <a:gd name="connsiteX8" fmla="*/ 11718353 w 12191999"/>
              <a:gd name="connsiteY8" fmla="*/ 1209136 h 2083506"/>
              <a:gd name="connsiteX9" fmla="*/ 11609067 w 12191999"/>
              <a:gd name="connsiteY9" fmla="*/ 1218512 h 2083506"/>
              <a:gd name="connsiteX10" fmla="*/ 11545958 w 12191999"/>
              <a:gd name="connsiteY10" fmla="*/ 1240430 h 2083506"/>
              <a:gd name="connsiteX11" fmla="*/ 11445770 w 12191999"/>
              <a:gd name="connsiteY11" fmla="*/ 1225780 h 2083506"/>
              <a:gd name="connsiteX12" fmla="*/ 11398842 w 12191999"/>
              <a:gd name="connsiteY12" fmla="*/ 1227250 h 2083506"/>
              <a:gd name="connsiteX13" fmla="*/ 11240093 w 12191999"/>
              <a:gd name="connsiteY13" fmla="*/ 1266797 h 2083506"/>
              <a:gd name="connsiteX14" fmla="*/ 11141364 w 12191999"/>
              <a:gd name="connsiteY14" fmla="*/ 1288059 h 2083506"/>
              <a:gd name="connsiteX15" fmla="*/ 11015396 w 12191999"/>
              <a:gd name="connsiteY15" fmla="*/ 1353104 h 2083506"/>
              <a:gd name="connsiteX16" fmla="*/ 10973905 w 12191999"/>
              <a:gd name="connsiteY16" fmla="*/ 1365109 h 2083506"/>
              <a:gd name="connsiteX17" fmla="*/ 10904858 w 12191999"/>
              <a:gd name="connsiteY17" fmla="*/ 1371966 h 2083506"/>
              <a:gd name="connsiteX18" fmla="*/ 10827883 w 12191999"/>
              <a:gd name="connsiteY18" fmla="*/ 1410270 h 2083506"/>
              <a:gd name="connsiteX19" fmla="*/ 10690996 w 12191999"/>
              <a:gd name="connsiteY19" fmla="*/ 1426394 h 2083506"/>
              <a:gd name="connsiteX20" fmla="*/ 10624461 w 12191999"/>
              <a:gd name="connsiteY20" fmla="*/ 1444283 h 2083506"/>
              <a:gd name="connsiteX21" fmla="*/ 10517208 w 12191999"/>
              <a:gd name="connsiteY21" fmla="*/ 1478947 h 2083506"/>
              <a:gd name="connsiteX22" fmla="*/ 10497937 w 12191999"/>
              <a:gd name="connsiteY22" fmla="*/ 1469831 h 2083506"/>
              <a:gd name="connsiteX23" fmla="*/ 10471201 w 12191999"/>
              <a:gd name="connsiteY23" fmla="*/ 1486037 h 2083506"/>
              <a:gd name="connsiteX24" fmla="*/ 10448263 w 12191999"/>
              <a:gd name="connsiteY24" fmla="*/ 1478223 h 2083506"/>
              <a:gd name="connsiteX25" fmla="*/ 10388089 w 12191999"/>
              <a:gd name="connsiteY25" fmla="*/ 1507175 h 2083506"/>
              <a:gd name="connsiteX26" fmla="*/ 10333720 w 12191999"/>
              <a:gd name="connsiteY26" fmla="*/ 1515848 h 2083506"/>
              <a:gd name="connsiteX27" fmla="*/ 10104338 w 12191999"/>
              <a:gd name="connsiteY27" fmla="*/ 1569424 h 2083506"/>
              <a:gd name="connsiteX28" fmla="*/ 9910445 w 12191999"/>
              <a:gd name="connsiteY28" fmla="*/ 1632275 h 2083506"/>
              <a:gd name="connsiteX29" fmla="*/ 9770872 w 12191999"/>
              <a:gd name="connsiteY29" fmla="*/ 1688088 h 2083506"/>
              <a:gd name="connsiteX30" fmla="*/ 9733849 w 12191999"/>
              <a:gd name="connsiteY30" fmla="*/ 1700034 h 2083506"/>
              <a:gd name="connsiteX31" fmla="*/ 9703714 w 12191999"/>
              <a:gd name="connsiteY31" fmla="*/ 1730093 h 2083506"/>
              <a:gd name="connsiteX32" fmla="*/ 9698351 w 12191999"/>
              <a:gd name="connsiteY32" fmla="*/ 1730377 h 2083506"/>
              <a:gd name="connsiteX33" fmla="*/ 9632895 w 12191999"/>
              <a:gd name="connsiteY33" fmla="*/ 1736363 h 2083506"/>
              <a:gd name="connsiteX34" fmla="*/ 9569107 w 12191999"/>
              <a:gd name="connsiteY34" fmla="*/ 1741010 h 2083506"/>
              <a:gd name="connsiteX35" fmla="*/ 9536451 w 12191999"/>
              <a:gd name="connsiteY35" fmla="*/ 1755120 h 2083506"/>
              <a:gd name="connsiteX36" fmla="*/ 9529385 w 12191999"/>
              <a:gd name="connsiteY36" fmla="*/ 1757515 h 2083506"/>
              <a:gd name="connsiteX37" fmla="*/ 9498527 w 12191999"/>
              <a:gd name="connsiteY37" fmla="*/ 1753117 h 2083506"/>
              <a:gd name="connsiteX38" fmla="*/ 9436642 w 12191999"/>
              <a:gd name="connsiteY38" fmla="*/ 1755478 h 2083506"/>
              <a:gd name="connsiteX39" fmla="*/ 9429748 w 12191999"/>
              <a:gd name="connsiteY39" fmla="*/ 1756317 h 2083506"/>
              <a:gd name="connsiteX40" fmla="*/ 9429748 w 12191999"/>
              <a:gd name="connsiteY40" fmla="*/ 1768745 h 2083506"/>
              <a:gd name="connsiteX41" fmla="*/ 9425802 w 12191999"/>
              <a:gd name="connsiteY41" fmla="*/ 1769273 h 2083506"/>
              <a:gd name="connsiteX42" fmla="*/ 9349763 w 12191999"/>
              <a:gd name="connsiteY42" fmla="*/ 1776107 h 2083506"/>
              <a:gd name="connsiteX43" fmla="*/ 9256503 w 12191999"/>
              <a:gd name="connsiteY43" fmla="*/ 1800699 h 2083506"/>
              <a:gd name="connsiteX44" fmla="*/ 9222873 w 12191999"/>
              <a:gd name="connsiteY44" fmla="*/ 1803003 h 2083506"/>
              <a:gd name="connsiteX45" fmla="*/ 9224095 w 12191999"/>
              <a:gd name="connsiteY45" fmla="*/ 1807355 h 2083506"/>
              <a:gd name="connsiteX46" fmla="*/ 9211603 w 12191999"/>
              <a:gd name="connsiteY46" fmla="*/ 1807675 h 2083506"/>
              <a:gd name="connsiteX47" fmla="*/ 9183719 w 12191999"/>
              <a:gd name="connsiteY47" fmla="*/ 1807781 h 2083506"/>
              <a:gd name="connsiteX48" fmla="*/ 9100221 w 12191999"/>
              <a:gd name="connsiteY48" fmla="*/ 1808989 h 2083506"/>
              <a:gd name="connsiteX49" fmla="*/ 9077439 w 12191999"/>
              <a:gd name="connsiteY49" fmla="*/ 1817333 h 2083506"/>
              <a:gd name="connsiteX50" fmla="*/ 9055889 w 12191999"/>
              <a:gd name="connsiteY50" fmla="*/ 1817464 h 2083506"/>
              <a:gd name="connsiteX51" fmla="*/ 8930912 w 12191999"/>
              <a:gd name="connsiteY51" fmla="*/ 1828648 h 2083506"/>
              <a:gd name="connsiteX52" fmla="*/ 8913729 w 12191999"/>
              <a:gd name="connsiteY52" fmla="*/ 1829483 h 2083506"/>
              <a:gd name="connsiteX53" fmla="*/ 8904423 w 12191999"/>
              <a:gd name="connsiteY53" fmla="*/ 1833234 h 2083506"/>
              <a:gd name="connsiteX54" fmla="*/ 8871099 w 12191999"/>
              <a:gd name="connsiteY54" fmla="*/ 1833979 h 2083506"/>
              <a:gd name="connsiteX55" fmla="*/ 8869557 w 12191999"/>
              <a:gd name="connsiteY55" fmla="*/ 1836113 h 2083506"/>
              <a:gd name="connsiteX56" fmla="*/ 8760021 w 12191999"/>
              <a:gd name="connsiteY56" fmla="*/ 1854442 h 2083506"/>
              <a:gd name="connsiteX57" fmla="*/ 8741254 w 12191999"/>
              <a:gd name="connsiteY57" fmla="*/ 1857469 h 2083506"/>
              <a:gd name="connsiteX58" fmla="*/ 8725039 w 12191999"/>
              <a:gd name="connsiteY58" fmla="*/ 1856552 h 2083506"/>
              <a:gd name="connsiteX59" fmla="*/ 8635265 w 12191999"/>
              <a:gd name="connsiteY59" fmla="*/ 1859168 h 2083506"/>
              <a:gd name="connsiteX60" fmla="*/ 8613911 w 12191999"/>
              <a:gd name="connsiteY60" fmla="*/ 1857561 h 2083506"/>
              <a:gd name="connsiteX61" fmla="*/ 8604931 w 12191999"/>
              <a:gd name="connsiteY61" fmla="*/ 1854170 h 2083506"/>
              <a:gd name="connsiteX62" fmla="*/ 8570171 w 12191999"/>
              <a:gd name="connsiteY62" fmla="*/ 1860579 h 2083506"/>
              <a:gd name="connsiteX63" fmla="*/ 8516537 w 12191999"/>
              <a:gd name="connsiteY63" fmla="*/ 1864971 h 2083506"/>
              <a:gd name="connsiteX64" fmla="*/ 8491046 w 12191999"/>
              <a:gd name="connsiteY64" fmla="*/ 1868141 h 2083506"/>
              <a:gd name="connsiteX65" fmla="*/ 8470478 w 12191999"/>
              <a:gd name="connsiteY65" fmla="*/ 1866216 h 2083506"/>
              <a:gd name="connsiteX66" fmla="*/ 8353433 w 12191999"/>
              <a:gd name="connsiteY66" fmla="*/ 1865729 h 2083506"/>
              <a:gd name="connsiteX67" fmla="*/ 8347675 w 12191999"/>
              <a:gd name="connsiteY67" fmla="*/ 1865075 h 2083506"/>
              <a:gd name="connsiteX68" fmla="*/ 8343939 w 12191999"/>
              <a:gd name="connsiteY68" fmla="*/ 1865677 h 2083506"/>
              <a:gd name="connsiteX69" fmla="*/ 8221566 w 12191999"/>
              <a:gd name="connsiteY69" fmla="*/ 1881148 h 2083506"/>
              <a:gd name="connsiteX70" fmla="*/ 8066095 w 12191999"/>
              <a:gd name="connsiteY70" fmla="*/ 1919902 h 2083506"/>
              <a:gd name="connsiteX71" fmla="*/ 8044849 w 12191999"/>
              <a:gd name="connsiteY71" fmla="*/ 1916308 h 2083506"/>
              <a:gd name="connsiteX72" fmla="*/ 8041142 w 12191999"/>
              <a:gd name="connsiteY72" fmla="*/ 1915506 h 2083506"/>
              <a:gd name="connsiteX73" fmla="*/ 8022159 w 12191999"/>
              <a:gd name="connsiteY73" fmla="*/ 1911521 h 2083506"/>
              <a:gd name="connsiteX74" fmla="*/ 7944932 w 12191999"/>
              <a:gd name="connsiteY74" fmla="*/ 1917265 h 2083506"/>
              <a:gd name="connsiteX75" fmla="*/ 7879011 w 12191999"/>
              <a:gd name="connsiteY75" fmla="*/ 1928570 h 2083506"/>
              <a:gd name="connsiteX76" fmla="*/ 7865529 w 12191999"/>
              <a:gd name="connsiteY76" fmla="*/ 1934399 h 2083506"/>
              <a:gd name="connsiteX77" fmla="*/ 7774801 w 12191999"/>
              <a:gd name="connsiteY77" fmla="*/ 1947969 h 2083506"/>
              <a:gd name="connsiteX78" fmla="*/ 7748398 w 12191999"/>
              <a:gd name="connsiteY78" fmla="*/ 1955982 h 2083506"/>
              <a:gd name="connsiteX79" fmla="*/ 7740684 w 12191999"/>
              <a:gd name="connsiteY79" fmla="*/ 1955717 h 2083506"/>
              <a:gd name="connsiteX80" fmla="*/ 7712976 w 12191999"/>
              <a:gd name="connsiteY80" fmla="*/ 1960442 h 2083506"/>
              <a:gd name="connsiteX81" fmla="*/ 7699956 w 12191999"/>
              <a:gd name="connsiteY81" fmla="*/ 1966104 h 2083506"/>
              <a:gd name="connsiteX82" fmla="*/ 7684158 w 12191999"/>
              <a:gd name="connsiteY82" fmla="*/ 1962927 h 2083506"/>
              <a:gd name="connsiteX83" fmla="*/ 7643109 w 12191999"/>
              <a:gd name="connsiteY83" fmla="*/ 1964400 h 2083506"/>
              <a:gd name="connsiteX84" fmla="*/ 7630180 w 12191999"/>
              <a:gd name="connsiteY84" fmla="*/ 1970266 h 2083506"/>
              <a:gd name="connsiteX85" fmla="*/ 7609131 w 12191999"/>
              <a:gd name="connsiteY85" fmla="*/ 1971774 h 2083506"/>
              <a:gd name="connsiteX86" fmla="*/ 7555555 w 12191999"/>
              <a:gd name="connsiteY86" fmla="*/ 1969491 h 2083506"/>
              <a:gd name="connsiteX87" fmla="*/ 7520919 w 12191999"/>
              <a:gd name="connsiteY87" fmla="*/ 1970177 h 2083506"/>
              <a:gd name="connsiteX88" fmla="*/ 7456258 w 12191999"/>
              <a:gd name="connsiteY88" fmla="*/ 1960468 h 2083506"/>
              <a:gd name="connsiteX89" fmla="*/ 7393047 w 12191999"/>
              <a:gd name="connsiteY89" fmla="*/ 1952408 h 2083506"/>
              <a:gd name="connsiteX90" fmla="*/ 7199912 w 12191999"/>
              <a:gd name="connsiteY90" fmla="*/ 1959913 h 2083506"/>
              <a:gd name="connsiteX91" fmla="*/ 7146774 w 12191999"/>
              <a:gd name="connsiteY91" fmla="*/ 1956641 h 2083506"/>
              <a:gd name="connsiteX92" fmla="*/ 7122244 w 12191999"/>
              <a:gd name="connsiteY92" fmla="*/ 1953891 h 2083506"/>
              <a:gd name="connsiteX93" fmla="*/ 7032241 w 12191999"/>
              <a:gd name="connsiteY93" fmla="*/ 1962723 h 2083506"/>
              <a:gd name="connsiteX94" fmla="*/ 6941492 w 12191999"/>
              <a:gd name="connsiteY94" fmla="*/ 1976868 h 2083506"/>
              <a:gd name="connsiteX95" fmla="*/ 6906514 w 12191999"/>
              <a:gd name="connsiteY95" fmla="*/ 1968589 h 2083506"/>
              <a:gd name="connsiteX96" fmla="*/ 6826395 w 12191999"/>
              <a:gd name="connsiteY96" fmla="*/ 1974141 h 2083506"/>
              <a:gd name="connsiteX97" fmla="*/ 6716431 w 12191999"/>
              <a:gd name="connsiteY97" fmla="*/ 2004297 h 2083506"/>
              <a:gd name="connsiteX98" fmla="*/ 6569607 w 12191999"/>
              <a:gd name="connsiteY98" fmla="*/ 2015496 h 2083506"/>
              <a:gd name="connsiteX99" fmla="*/ 6561430 w 12191999"/>
              <a:gd name="connsiteY99" fmla="*/ 2020996 h 2083506"/>
              <a:gd name="connsiteX100" fmla="*/ 6549371 w 12191999"/>
              <a:gd name="connsiteY100" fmla="*/ 2024747 h 2083506"/>
              <a:gd name="connsiteX101" fmla="*/ 6547040 w 12191999"/>
              <a:gd name="connsiteY101" fmla="*/ 2024474 h 2083506"/>
              <a:gd name="connsiteX102" fmla="*/ 6530482 w 12191999"/>
              <a:gd name="connsiteY102" fmla="*/ 2026659 h 2083506"/>
              <a:gd name="connsiteX103" fmla="*/ 6528565 w 12191999"/>
              <a:gd name="connsiteY103" fmla="*/ 2028600 h 2083506"/>
              <a:gd name="connsiteX104" fmla="*/ 6517741 w 12191999"/>
              <a:gd name="connsiteY104" fmla="*/ 2030558 h 2083506"/>
              <a:gd name="connsiteX105" fmla="*/ 6497855 w 12191999"/>
              <a:gd name="connsiteY105" fmla="*/ 2035650 h 2083506"/>
              <a:gd name="connsiteX106" fmla="*/ 6492785 w 12191999"/>
              <a:gd name="connsiteY106" fmla="*/ 2035444 h 2083506"/>
              <a:gd name="connsiteX107" fmla="*/ 6460692 w 12191999"/>
              <a:gd name="connsiteY107" fmla="*/ 2041321 h 2083506"/>
              <a:gd name="connsiteX108" fmla="*/ 6459609 w 12191999"/>
              <a:gd name="connsiteY108" fmla="*/ 2040851 h 2083506"/>
              <a:gd name="connsiteX109" fmla="*/ 6447765 w 12191999"/>
              <a:gd name="connsiteY109" fmla="*/ 2040102 h 2083506"/>
              <a:gd name="connsiteX110" fmla="*/ 6426590 w 12191999"/>
              <a:gd name="connsiteY110" fmla="*/ 2039928 h 2083506"/>
              <a:gd name="connsiteX111" fmla="*/ 6401693 w 12191999"/>
              <a:gd name="connsiteY111" fmla="*/ 2033537 h 2083506"/>
              <a:gd name="connsiteX112" fmla="*/ 6387141 w 12191999"/>
              <a:gd name="connsiteY112" fmla="*/ 2033161 h 2083506"/>
              <a:gd name="connsiteX113" fmla="*/ 6357846 w 12191999"/>
              <a:gd name="connsiteY113" fmla="*/ 2036782 h 2083506"/>
              <a:gd name="connsiteX114" fmla="*/ 6342914 w 12191999"/>
              <a:gd name="connsiteY114" fmla="*/ 2037585 h 2083506"/>
              <a:gd name="connsiteX115" fmla="*/ 6336300 w 12191999"/>
              <a:gd name="connsiteY115" fmla="*/ 2038781 h 2083506"/>
              <a:gd name="connsiteX116" fmla="*/ 6317178 w 12191999"/>
              <a:gd name="connsiteY116" fmla="*/ 2038968 h 2083506"/>
              <a:gd name="connsiteX117" fmla="*/ 6161427 w 12191999"/>
              <a:gd name="connsiteY117" fmla="*/ 2047338 h 2083506"/>
              <a:gd name="connsiteX118" fmla="*/ 6097339 w 12191999"/>
              <a:gd name="connsiteY118" fmla="*/ 2082438 h 2083506"/>
              <a:gd name="connsiteX119" fmla="*/ 6079059 w 12191999"/>
              <a:gd name="connsiteY119" fmla="*/ 2081299 h 2083506"/>
              <a:gd name="connsiteX120" fmla="*/ 5998439 w 12191999"/>
              <a:gd name="connsiteY120" fmla="*/ 2070958 h 2083506"/>
              <a:gd name="connsiteX121" fmla="*/ 5904290 w 12191999"/>
              <a:gd name="connsiteY121" fmla="*/ 2070255 h 2083506"/>
              <a:gd name="connsiteX122" fmla="*/ 5814867 w 12191999"/>
              <a:gd name="connsiteY122" fmla="*/ 2079032 h 2083506"/>
              <a:gd name="connsiteX123" fmla="*/ 5725743 w 12191999"/>
              <a:gd name="connsiteY123" fmla="*/ 2070558 h 2083506"/>
              <a:gd name="connsiteX124" fmla="*/ 5650546 w 12191999"/>
              <a:gd name="connsiteY124" fmla="*/ 2052412 h 2083506"/>
              <a:gd name="connsiteX125" fmla="*/ 5581284 w 12191999"/>
              <a:gd name="connsiteY125" fmla="*/ 2023175 h 2083506"/>
              <a:gd name="connsiteX126" fmla="*/ 5572593 w 12191999"/>
              <a:gd name="connsiteY126" fmla="*/ 2018391 h 2083506"/>
              <a:gd name="connsiteX127" fmla="*/ 5548580 w 12191999"/>
              <a:gd name="connsiteY127" fmla="*/ 2016951 h 2083506"/>
              <a:gd name="connsiteX128" fmla="*/ 5471173 w 12191999"/>
              <a:gd name="connsiteY128" fmla="*/ 2018786 h 2083506"/>
              <a:gd name="connsiteX129" fmla="*/ 5340320 w 12191999"/>
              <a:gd name="connsiteY129" fmla="*/ 2037611 h 2083506"/>
              <a:gd name="connsiteX130" fmla="*/ 5254376 w 12191999"/>
              <a:gd name="connsiteY130" fmla="*/ 2042928 h 2083506"/>
              <a:gd name="connsiteX131" fmla="*/ 5258035 w 12191999"/>
              <a:gd name="connsiteY131" fmla="*/ 2035649 h 2083506"/>
              <a:gd name="connsiteX132" fmla="*/ 5230622 w 12191999"/>
              <a:gd name="connsiteY132" fmla="*/ 2024576 h 2083506"/>
              <a:gd name="connsiteX133" fmla="*/ 5026203 w 12191999"/>
              <a:gd name="connsiteY133" fmla="*/ 2030162 h 2083506"/>
              <a:gd name="connsiteX134" fmla="*/ 4973988 w 12191999"/>
              <a:gd name="connsiteY134" fmla="*/ 2026668 h 2083506"/>
              <a:gd name="connsiteX135" fmla="*/ 4928030 w 12191999"/>
              <a:gd name="connsiteY135" fmla="*/ 2033642 h 2083506"/>
              <a:gd name="connsiteX136" fmla="*/ 4908970 w 12191999"/>
              <a:gd name="connsiteY136" fmla="*/ 2030033 h 2083506"/>
              <a:gd name="connsiteX137" fmla="*/ 4905679 w 12191999"/>
              <a:gd name="connsiteY137" fmla="*/ 2029300 h 2083506"/>
              <a:gd name="connsiteX138" fmla="*/ 4892525 w 12191999"/>
              <a:gd name="connsiteY138" fmla="*/ 2028768 h 2083506"/>
              <a:gd name="connsiteX139" fmla="*/ 4888818 w 12191999"/>
              <a:gd name="connsiteY139" fmla="*/ 2025619 h 2083506"/>
              <a:gd name="connsiteX140" fmla="*/ 4869018 w 12191999"/>
              <a:gd name="connsiteY140" fmla="*/ 2022668 h 2083506"/>
              <a:gd name="connsiteX141" fmla="*/ 4844804 w 12191999"/>
              <a:gd name="connsiteY141" fmla="*/ 2022527 h 2083506"/>
              <a:gd name="connsiteX142" fmla="*/ 4758778 w 12191999"/>
              <a:gd name="connsiteY142" fmla="*/ 2021694 h 2083506"/>
              <a:gd name="connsiteX143" fmla="*/ 4744748 w 12191999"/>
              <a:gd name="connsiteY143" fmla="*/ 2023396 h 2083506"/>
              <a:gd name="connsiteX144" fmla="*/ 4698956 w 12191999"/>
              <a:gd name="connsiteY144" fmla="*/ 2020558 h 2083506"/>
              <a:gd name="connsiteX145" fmla="*/ 4658147 w 12191999"/>
              <a:gd name="connsiteY145" fmla="*/ 2019920 h 2083506"/>
              <a:gd name="connsiteX146" fmla="*/ 4631706 w 12191999"/>
              <a:gd name="connsiteY146" fmla="*/ 2021274 h 2083506"/>
              <a:gd name="connsiteX147" fmla="*/ 4624776 w 12191999"/>
              <a:gd name="connsiteY147" fmla="*/ 2020152 h 2083506"/>
              <a:gd name="connsiteX148" fmla="*/ 4598150 w 12191999"/>
              <a:gd name="connsiteY148" fmla="*/ 2019429 h 2083506"/>
              <a:gd name="connsiteX149" fmla="*/ 4584588 w 12191999"/>
              <a:gd name="connsiteY149" fmla="*/ 2021092 h 2083506"/>
              <a:gd name="connsiteX150" fmla="*/ 4571203 w 12191999"/>
              <a:gd name="connsiteY150" fmla="*/ 2017263 h 2083506"/>
              <a:gd name="connsiteX151" fmla="*/ 4567930 w 12191999"/>
              <a:gd name="connsiteY151" fmla="*/ 2014458 h 2083506"/>
              <a:gd name="connsiteX152" fmla="*/ 4548984 w 12191999"/>
              <a:gd name="connsiteY152" fmla="*/ 2015717 h 2083506"/>
              <a:gd name="connsiteX153" fmla="*/ 4533451 w 12191999"/>
              <a:gd name="connsiteY153" fmla="*/ 2012976 h 2083506"/>
              <a:gd name="connsiteX154" fmla="*/ 4519910 w 12191999"/>
              <a:gd name="connsiteY154" fmla="*/ 2014768 h 2083506"/>
              <a:gd name="connsiteX155" fmla="*/ 4514290 w 12191999"/>
              <a:gd name="connsiteY155" fmla="*/ 2014364 h 2083506"/>
              <a:gd name="connsiteX156" fmla="*/ 4500320 w 12191999"/>
              <a:gd name="connsiteY156" fmla="*/ 2013007 h 2083506"/>
              <a:gd name="connsiteX157" fmla="*/ 4476219 w 12191999"/>
              <a:gd name="connsiteY157" fmla="*/ 2009993 h 2083506"/>
              <a:gd name="connsiteX158" fmla="*/ 4468701 w 12191999"/>
              <a:gd name="connsiteY158" fmla="*/ 2009574 h 2083506"/>
              <a:gd name="connsiteX159" fmla="*/ 4452333 w 12191999"/>
              <a:gd name="connsiteY159" fmla="*/ 2004964 h 2083506"/>
              <a:gd name="connsiteX160" fmla="*/ 4420644 w 12191999"/>
              <a:gd name="connsiteY160" fmla="*/ 2001021 h 2083506"/>
              <a:gd name="connsiteX161" fmla="*/ 4364856 w 12191999"/>
              <a:gd name="connsiteY161" fmla="*/ 1987267 h 2083506"/>
              <a:gd name="connsiteX162" fmla="*/ 4332062 w 12191999"/>
              <a:gd name="connsiteY162" fmla="*/ 1980703 h 2083506"/>
              <a:gd name="connsiteX163" fmla="*/ 4309876 w 12191999"/>
              <a:gd name="connsiteY163" fmla="*/ 1974653 h 2083506"/>
              <a:gd name="connsiteX164" fmla="*/ 4244391 w 12191999"/>
              <a:gd name="connsiteY164" fmla="*/ 1966109 h 2083506"/>
              <a:gd name="connsiteX165" fmla="*/ 4132071 w 12191999"/>
              <a:gd name="connsiteY165" fmla="*/ 1954813 h 2083506"/>
              <a:gd name="connsiteX166" fmla="*/ 4109069 w 12191999"/>
              <a:gd name="connsiteY166" fmla="*/ 1951778 h 2083506"/>
              <a:gd name="connsiteX167" fmla="*/ 4092908 w 12191999"/>
              <a:gd name="connsiteY167" fmla="*/ 1946662 h 2083506"/>
              <a:gd name="connsiteX168" fmla="*/ 4092306 w 12191999"/>
              <a:gd name="connsiteY168" fmla="*/ 1943291 h 2083506"/>
              <a:gd name="connsiteX169" fmla="*/ 4080234 w 12191999"/>
              <a:gd name="connsiteY169" fmla="*/ 1941219 h 2083506"/>
              <a:gd name="connsiteX170" fmla="*/ 4077778 w 12191999"/>
              <a:gd name="connsiteY170" fmla="*/ 1940145 h 2083506"/>
              <a:gd name="connsiteX171" fmla="*/ 4062936 w 12191999"/>
              <a:gd name="connsiteY171" fmla="*/ 1934506 h 2083506"/>
              <a:gd name="connsiteX172" fmla="*/ 4012506 w 12191999"/>
              <a:gd name="connsiteY172" fmla="*/ 1935475 h 2083506"/>
              <a:gd name="connsiteX173" fmla="*/ 3965880 w 12191999"/>
              <a:gd name="connsiteY173" fmla="*/ 1925968 h 2083506"/>
              <a:gd name="connsiteX174" fmla="*/ 3765338 w 12191999"/>
              <a:gd name="connsiteY174" fmla="*/ 1906649 h 2083506"/>
              <a:gd name="connsiteX175" fmla="*/ 3749493 w 12191999"/>
              <a:gd name="connsiteY175" fmla="*/ 1893071 h 2083506"/>
              <a:gd name="connsiteX176" fmla="*/ 3672704 w 12191999"/>
              <a:gd name="connsiteY176" fmla="*/ 1881383 h 2083506"/>
              <a:gd name="connsiteX177" fmla="*/ 3530082 w 12191999"/>
              <a:gd name="connsiteY177" fmla="*/ 1883187 h 2083506"/>
              <a:gd name="connsiteX178" fmla="*/ 3387664 w 12191999"/>
              <a:gd name="connsiteY178" fmla="*/ 1862579 h 2083506"/>
              <a:gd name="connsiteX179" fmla="*/ 3371681 w 12191999"/>
              <a:gd name="connsiteY179" fmla="*/ 1865293 h 2083506"/>
              <a:gd name="connsiteX180" fmla="*/ 3355305 w 12191999"/>
              <a:gd name="connsiteY180" fmla="*/ 1865842 h 2083506"/>
              <a:gd name="connsiteX181" fmla="*/ 3353790 w 12191999"/>
              <a:gd name="connsiteY181" fmla="*/ 1865158 h 2083506"/>
              <a:gd name="connsiteX182" fmla="*/ 3336210 w 12191999"/>
              <a:gd name="connsiteY182" fmla="*/ 1863564 h 2083506"/>
              <a:gd name="connsiteX183" fmla="*/ 3331381 w 12191999"/>
              <a:gd name="connsiteY183" fmla="*/ 1864716 h 2083506"/>
              <a:gd name="connsiteX184" fmla="*/ 3319012 w 12191999"/>
              <a:gd name="connsiteY184" fmla="*/ 1864093 h 2083506"/>
              <a:gd name="connsiteX185" fmla="*/ 3293818 w 12191999"/>
              <a:gd name="connsiteY185" fmla="*/ 1864135 h 2083506"/>
              <a:gd name="connsiteX186" fmla="*/ 3289881 w 12191999"/>
              <a:gd name="connsiteY186" fmla="*/ 1862954 h 2083506"/>
              <a:gd name="connsiteX187" fmla="*/ 3253090 w 12191999"/>
              <a:gd name="connsiteY187" fmla="*/ 1861164 h 2083506"/>
              <a:gd name="connsiteX188" fmla="*/ 3252949 w 12191999"/>
              <a:gd name="connsiteY188" fmla="*/ 1860574 h 2083506"/>
              <a:gd name="connsiteX189" fmla="*/ 3244187 w 12191999"/>
              <a:gd name="connsiteY189" fmla="*/ 1857604 h 2083506"/>
              <a:gd name="connsiteX190" fmla="*/ 3246570 w 12191999"/>
              <a:gd name="connsiteY190" fmla="*/ 1852946 h 2083506"/>
              <a:gd name="connsiteX191" fmla="*/ 3237810 w 12191999"/>
              <a:gd name="connsiteY191" fmla="*/ 1853064 h 2083506"/>
              <a:gd name="connsiteX192" fmla="*/ 3230822 w 12191999"/>
              <a:gd name="connsiteY192" fmla="*/ 1855474 h 2083506"/>
              <a:gd name="connsiteX193" fmla="*/ 3136549 w 12191999"/>
              <a:gd name="connsiteY193" fmla="*/ 1874037 h 2083506"/>
              <a:gd name="connsiteX194" fmla="*/ 2845754 w 12191999"/>
              <a:gd name="connsiteY194" fmla="*/ 1910932 h 2083506"/>
              <a:gd name="connsiteX195" fmla="*/ 2786878 w 12191999"/>
              <a:gd name="connsiteY195" fmla="*/ 1917162 h 2083506"/>
              <a:gd name="connsiteX196" fmla="*/ 2725298 w 12191999"/>
              <a:gd name="connsiteY196" fmla="*/ 1912340 h 2083506"/>
              <a:gd name="connsiteX197" fmla="*/ 2697754 w 12191999"/>
              <a:gd name="connsiteY197" fmla="*/ 1914863 h 2083506"/>
              <a:gd name="connsiteX198" fmla="*/ 2568063 w 12191999"/>
              <a:gd name="connsiteY198" fmla="*/ 1936283 h 2083506"/>
              <a:gd name="connsiteX199" fmla="*/ 2489784 w 12191999"/>
              <a:gd name="connsiteY199" fmla="*/ 1943720 h 2083506"/>
              <a:gd name="connsiteX200" fmla="*/ 2458978 w 12191999"/>
              <a:gd name="connsiteY200" fmla="*/ 1938095 h 2083506"/>
              <a:gd name="connsiteX201" fmla="*/ 2318712 w 12191999"/>
              <a:gd name="connsiteY201" fmla="*/ 1934474 h 2083506"/>
              <a:gd name="connsiteX202" fmla="*/ 2268709 w 12191999"/>
              <a:gd name="connsiteY202" fmla="*/ 1940521 h 2083506"/>
              <a:gd name="connsiteX203" fmla="*/ 2264080 w 12191999"/>
              <a:gd name="connsiteY203" fmla="*/ 1941232 h 2083506"/>
              <a:gd name="connsiteX204" fmla="*/ 2254684 w 12191999"/>
              <a:gd name="connsiteY204" fmla="*/ 1943524 h 2083506"/>
              <a:gd name="connsiteX205" fmla="*/ 2252523 w 12191999"/>
              <a:gd name="connsiteY205" fmla="*/ 1943004 h 2083506"/>
              <a:gd name="connsiteX206" fmla="*/ 2173350 w 12191999"/>
              <a:gd name="connsiteY206" fmla="*/ 1929202 h 2083506"/>
              <a:gd name="connsiteX207" fmla="*/ 2155266 w 12191999"/>
              <a:gd name="connsiteY207" fmla="*/ 1920267 h 2083506"/>
              <a:gd name="connsiteX208" fmla="*/ 2091013 w 12191999"/>
              <a:gd name="connsiteY208" fmla="*/ 1914631 h 2083506"/>
              <a:gd name="connsiteX209" fmla="*/ 2030712 w 12191999"/>
              <a:gd name="connsiteY209" fmla="*/ 1897690 h 2083506"/>
              <a:gd name="connsiteX210" fmla="*/ 1908838 w 12191999"/>
              <a:gd name="connsiteY210" fmla="*/ 1892222 h 2083506"/>
              <a:gd name="connsiteX211" fmla="*/ 1877796 w 12191999"/>
              <a:gd name="connsiteY211" fmla="*/ 1883887 h 2083506"/>
              <a:gd name="connsiteX212" fmla="*/ 1875824 w 12191999"/>
              <a:gd name="connsiteY212" fmla="*/ 1879265 h 2083506"/>
              <a:gd name="connsiteX213" fmla="*/ 1823048 w 12191999"/>
              <a:gd name="connsiteY213" fmla="*/ 1881064 h 2083506"/>
              <a:gd name="connsiteX214" fmla="*/ 1765736 w 12191999"/>
              <a:gd name="connsiteY214" fmla="*/ 1856578 h 2083506"/>
              <a:gd name="connsiteX215" fmla="*/ 1725669 w 12191999"/>
              <a:gd name="connsiteY215" fmla="*/ 1833744 h 2083506"/>
              <a:gd name="connsiteX216" fmla="*/ 1725216 w 12191999"/>
              <a:gd name="connsiteY216" fmla="*/ 1829447 h 2083506"/>
              <a:gd name="connsiteX217" fmla="*/ 1721485 w 12191999"/>
              <a:gd name="connsiteY217" fmla="*/ 1828960 h 2083506"/>
              <a:gd name="connsiteX218" fmla="*/ 1717786 w 12191999"/>
              <a:gd name="connsiteY218" fmla="*/ 1832224 h 2083506"/>
              <a:gd name="connsiteX219" fmla="*/ 1689907 w 12191999"/>
              <a:gd name="connsiteY219" fmla="*/ 1825425 h 2083506"/>
              <a:gd name="connsiteX220" fmla="*/ 1688093 w 12191999"/>
              <a:gd name="connsiteY220" fmla="*/ 1817391 h 2083506"/>
              <a:gd name="connsiteX221" fmla="*/ 1496789 w 12191999"/>
              <a:gd name="connsiteY221" fmla="*/ 1805297 h 2083506"/>
              <a:gd name="connsiteX222" fmla="*/ 1392839 w 12191999"/>
              <a:gd name="connsiteY222" fmla="*/ 1758649 h 2083506"/>
              <a:gd name="connsiteX223" fmla="*/ 1360872 w 12191999"/>
              <a:gd name="connsiteY223" fmla="*/ 1752441 h 2083506"/>
              <a:gd name="connsiteX224" fmla="*/ 1313885 w 12191999"/>
              <a:gd name="connsiteY224" fmla="*/ 1731785 h 2083506"/>
              <a:gd name="connsiteX225" fmla="*/ 1247665 w 12191999"/>
              <a:gd name="connsiteY225" fmla="*/ 1727765 h 2083506"/>
              <a:gd name="connsiteX226" fmla="*/ 1196850 w 12191999"/>
              <a:gd name="connsiteY226" fmla="*/ 1729622 h 2083506"/>
              <a:gd name="connsiteX227" fmla="*/ 1168728 w 12191999"/>
              <a:gd name="connsiteY227" fmla="*/ 1728550 h 2083506"/>
              <a:gd name="connsiteX228" fmla="*/ 1096918 w 12191999"/>
              <a:gd name="connsiteY228" fmla="*/ 1721485 h 2083506"/>
              <a:gd name="connsiteX229" fmla="*/ 1094082 w 12191999"/>
              <a:gd name="connsiteY229" fmla="*/ 1720113 h 2083506"/>
              <a:gd name="connsiteX230" fmla="*/ 1040782 w 12191999"/>
              <a:gd name="connsiteY230" fmla="*/ 1721762 h 2083506"/>
              <a:gd name="connsiteX231" fmla="*/ 955980 w 12191999"/>
              <a:gd name="connsiteY231" fmla="*/ 1719289 h 2083506"/>
              <a:gd name="connsiteX232" fmla="*/ 926108 w 12191999"/>
              <a:gd name="connsiteY232" fmla="*/ 1715917 h 2083506"/>
              <a:gd name="connsiteX233" fmla="*/ 876049 w 12191999"/>
              <a:gd name="connsiteY233" fmla="*/ 1710422 h 2083506"/>
              <a:gd name="connsiteX234" fmla="*/ 839194 w 12191999"/>
              <a:gd name="connsiteY234" fmla="*/ 1700176 h 2083506"/>
              <a:gd name="connsiteX235" fmla="*/ 797112 w 12191999"/>
              <a:gd name="connsiteY235" fmla="*/ 1698014 h 2083506"/>
              <a:gd name="connsiteX236" fmla="*/ 786610 w 12191999"/>
              <a:gd name="connsiteY236" fmla="*/ 1705455 h 2083506"/>
              <a:gd name="connsiteX237" fmla="*/ 741833 w 12191999"/>
              <a:gd name="connsiteY237" fmla="*/ 1700566 h 2083506"/>
              <a:gd name="connsiteX238" fmla="*/ 673985 w 12191999"/>
              <a:gd name="connsiteY238" fmla="*/ 1692278 h 2083506"/>
              <a:gd name="connsiteX239" fmla="*/ 634665 w 12191999"/>
              <a:gd name="connsiteY239" fmla="*/ 1689550 h 2083506"/>
              <a:gd name="connsiteX240" fmla="*/ 527471 w 12191999"/>
              <a:gd name="connsiteY240" fmla="*/ 1679869 h 2083506"/>
              <a:gd name="connsiteX241" fmla="*/ 420260 w 12191999"/>
              <a:gd name="connsiteY241" fmla="*/ 1668475 h 2083506"/>
              <a:gd name="connsiteX242" fmla="*/ 357630 w 12191999"/>
              <a:gd name="connsiteY242" fmla="*/ 1652142 h 2083506"/>
              <a:gd name="connsiteX243" fmla="*/ 269407 w 12191999"/>
              <a:gd name="connsiteY243" fmla="*/ 1643812 h 2083506"/>
              <a:gd name="connsiteX244" fmla="*/ 254769 w 12191999"/>
              <a:gd name="connsiteY244" fmla="*/ 1641013 h 2083506"/>
              <a:gd name="connsiteX245" fmla="*/ 150763 w 12191999"/>
              <a:gd name="connsiteY245" fmla="*/ 1628143 h 2083506"/>
              <a:gd name="connsiteX246" fmla="*/ 29133 w 12191999"/>
              <a:gd name="connsiteY246" fmla="*/ 1626172 h 2083506"/>
              <a:gd name="connsiteX247" fmla="*/ 0 w 12191999"/>
              <a:gd name="connsiteY247" fmla="*/ 1619589 h 208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2191999" h="2083506">
                <a:moveTo>
                  <a:pt x="0" y="0"/>
                </a:moveTo>
                <a:lnTo>
                  <a:pt x="9429748" y="0"/>
                </a:lnTo>
                <a:lnTo>
                  <a:pt x="9429748" y="1"/>
                </a:lnTo>
                <a:lnTo>
                  <a:pt x="12191999" y="1"/>
                </a:lnTo>
                <a:lnTo>
                  <a:pt x="12191999" y="1164372"/>
                </a:lnTo>
                <a:lnTo>
                  <a:pt x="12147852" y="1163783"/>
                </a:lnTo>
                <a:cubicBezTo>
                  <a:pt x="12063101" y="1189107"/>
                  <a:pt x="12045020" y="1156925"/>
                  <a:pt x="11993604" y="1153496"/>
                </a:cubicBezTo>
                <a:cubicBezTo>
                  <a:pt x="11954216" y="1165241"/>
                  <a:pt x="11911195" y="1167350"/>
                  <a:pt x="11865319" y="1176624"/>
                </a:cubicBezTo>
                <a:cubicBezTo>
                  <a:pt x="11822513" y="1184682"/>
                  <a:pt x="11766915" y="1201558"/>
                  <a:pt x="11718353" y="1209136"/>
                </a:cubicBezTo>
                <a:cubicBezTo>
                  <a:pt x="11675379" y="1217463"/>
                  <a:pt x="11638007" y="1216639"/>
                  <a:pt x="11609067" y="1218512"/>
                </a:cubicBezTo>
                <a:cubicBezTo>
                  <a:pt x="11597582" y="1221322"/>
                  <a:pt x="11554280" y="1243577"/>
                  <a:pt x="11545958" y="1240430"/>
                </a:cubicBezTo>
                <a:lnTo>
                  <a:pt x="11445770" y="1225780"/>
                </a:lnTo>
                <a:cubicBezTo>
                  <a:pt x="11425543" y="1230782"/>
                  <a:pt x="11413740" y="1222096"/>
                  <a:pt x="11398842" y="1227250"/>
                </a:cubicBezTo>
                <a:cubicBezTo>
                  <a:pt x="11367060" y="1233093"/>
                  <a:pt x="11269285" y="1263712"/>
                  <a:pt x="11240093" y="1266797"/>
                </a:cubicBezTo>
                <a:cubicBezTo>
                  <a:pt x="11197297" y="1273685"/>
                  <a:pt x="11181311" y="1272682"/>
                  <a:pt x="11141364" y="1288059"/>
                </a:cubicBezTo>
                <a:cubicBezTo>
                  <a:pt x="11099891" y="1305386"/>
                  <a:pt x="11051533" y="1319157"/>
                  <a:pt x="11015396" y="1353104"/>
                </a:cubicBezTo>
                <a:cubicBezTo>
                  <a:pt x="11009424" y="1362217"/>
                  <a:pt x="10992328" y="1361966"/>
                  <a:pt x="10973905" y="1365109"/>
                </a:cubicBezTo>
                <a:cubicBezTo>
                  <a:pt x="10955482" y="1368254"/>
                  <a:pt x="10907369" y="1372817"/>
                  <a:pt x="10904858" y="1371966"/>
                </a:cubicBezTo>
                <a:cubicBezTo>
                  <a:pt x="10880521" y="1379494"/>
                  <a:pt x="10873670" y="1399734"/>
                  <a:pt x="10827883" y="1410270"/>
                </a:cubicBezTo>
                <a:cubicBezTo>
                  <a:pt x="10790248" y="1415655"/>
                  <a:pt x="10724899" y="1420726"/>
                  <a:pt x="10690996" y="1426394"/>
                </a:cubicBezTo>
                <a:cubicBezTo>
                  <a:pt x="10676463" y="1423331"/>
                  <a:pt x="10634514" y="1436908"/>
                  <a:pt x="10624461" y="1444283"/>
                </a:cubicBezTo>
                <a:cubicBezTo>
                  <a:pt x="10601952" y="1468442"/>
                  <a:pt x="10536224" y="1460228"/>
                  <a:pt x="10517208" y="1478947"/>
                </a:cubicBezTo>
                <a:cubicBezTo>
                  <a:pt x="10509508" y="1482271"/>
                  <a:pt x="10505833" y="1468818"/>
                  <a:pt x="10497937" y="1469831"/>
                </a:cubicBezTo>
                <a:lnTo>
                  <a:pt x="10471201" y="1486037"/>
                </a:lnTo>
                <a:lnTo>
                  <a:pt x="10448263" y="1478223"/>
                </a:lnTo>
                <a:lnTo>
                  <a:pt x="10388089" y="1507175"/>
                </a:lnTo>
                <a:cubicBezTo>
                  <a:pt x="10350285" y="1513081"/>
                  <a:pt x="10383281" y="1526586"/>
                  <a:pt x="10333720" y="1515848"/>
                </a:cubicBezTo>
                <a:cubicBezTo>
                  <a:pt x="10286428" y="1526223"/>
                  <a:pt x="10174884" y="1550019"/>
                  <a:pt x="10104338" y="1569424"/>
                </a:cubicBezTo>
                <a:cubicBezTo>
                  <a:pt x="10066963" y="1581564"/>
                  <a:pt x="9967395" y="1605712"/>
                  <a:pt x="9910445" y="1632275"/>
                </a:cubicBezTo>
                <a:cubicBezTo>
                  <a:pt x="9856131" y="1644130"/>
                  <a:pt x="9831118" y="1689967"/>
                  <a:pt x="9770872" y="1688088"/>
                </a:cubicBezTo>
                <a:cubicBezTo>
                  <a:pt x="9769882" y="1691843"/>
                  <a:pt x="9737016" y="1697044"/>
                  <a:pt x="9733849" y="1700034"/>
                </a:cubicBezTo>
                <a:lnTo>
                  <a:pt x="9703714" y="1730093"/>
                </a:lnTo>
                <a:lnTo>
                  <a:pt x="9698351" y="1730377"/>
                </a:lnTo>
                <a:lnTo>
                  <a:pt x="9632895" y="1736363"/>
                </a:lnTo>
                <a:lnTo>
                  <a:pt x="9569107" y="1741010"/>
                </a:lnTo>
                <a:cubicBezTo>
                  <a:pt x="9558961" y="1745882"/>
                  <a:pt x="9548028" y="1750646"/>
                  <a:pt x="9536451" y="1755120"/>
                </a:cubicBezTo>
                <a:lnTo>
                  <a:pt x="9529385" y="1757515"/>
                </a:lnTo>
                <a:lnTo>
                  <a:pt x="9498527" y="1753117"/>
                </a:lnTo>
                <a:lnTo>
                  <a:pt x="9436642" y="1755478"/>
                </a:lnTo>
                <a:lnTo>
                  <a:pt x="9429748" y="1756317"/>
                </a:lnTo>
                <a:lnTo>
                  <a:pt x="9429748" y="1768745"/>
                </a:lnTo>
                <a:lnTo>
                  <a:pt x="9425802" y="1769273"/>
                </a:lnTo>
                <a:cubicBezTo>
                  <a:pt x="9390751" y="1773262"/>
                  <a:pt x="9371406" y="1773457"/>
                  <a:pt x="9349763" y="1776107"/>
                </a:cubicBezTo>
                <a:cubicBezTo>
                  <a:pt x="9314721" y="1782260"/>
                  <a:pt x="9277650" y="1796217"/>
                  <a:pt x="9256503" y="1800699"/>
                </a:cubicBezTo>
                <a:lnTo>
                  <a:pt x="9222873" y="1803003"/>
                </a:lnTo>
                <a:lnTo>
                  <a:pt x="9224095" y="1807355"/>
                </a:lnTo>
                <a:lnTo>
                  <a:pt x="9211603" y="1807675"/>
                </a:lnTo>
                <a:lnTo>
                  <a:pt x="9183719" y="1807781"/>
                </a:lnTo>
                <a:cubicBezTo>
                  <a:pt x="9166319" y="1808439"/>
                  <a:pt x="9117935" y="1807396"/>
                  <a:pt x="9100221" y="1808989"/>
                </a:cubicBezTo>
                <a:cubicBezTo>
                  <a:pt x="9095111" y="1813630"/>
                  <a:pt x="9087224" y="1816160"/>
                  <a:pt x="9077439" y="1817333"/>
                </a:cubicBezTo>
                <a:lnTo>
                  <a:pt x="9055889" y="1817464"/>
                </a:lnTo>
                <a:lnTo>
                  <a:pt x="8930912" y="1828648"/>
                </a:lnTo>
                <a:lnTo>
                  <a:pt x="8913729" y="1829483"/>
                </a:lnTo>
                <a:lnTo>
                  <a:pt x="8904423" y="1833234"/>
                </a:lnTo>
                <a:cubicBezTo>
                  <a:pt x="8897319" y="1833982"/>
                  <a:pt x="8876911" y="1833498"/>
                  <a:pt x="8871099" y="1833979"/>
                </a:cubicBezTo>
                <a:lnTo>
                  <a:pt x="8869557" y="1836113"/>
                </a:lnTo>
                <a:cubicBezTo>
                  <a:pt x="8851043" y="1839524"/>
                  <a:pt x="8781405" y="1850882"/>
                  <a:pt x="8760021" y="1854442"/>
                </a:cubicBezTo>
                <a:cubicBezTo>
                  <a:pt x="8755749" y="1851161"/>
                  <a:pt x="8746183" y="1856343"/>
                  <a:pt x="8741254" y="1857469"/>
                </a:cubicBezTo>
                <a:cubicBezTo>
                  <a:pt x="8740491" y="1855259"/>
                  <a:pt x="8728559" y="1854585"/>
                  <a:pt x="8725039" y="1856552"/>
                </a:cubicBezTo>
                <a:cubicBezTo>
                  <a:pt x="8641157" y="1867333"/>
                  <a:pt x="8683145" y="1845054"/>
                  <a:pt x="8635265" y="1859168"/>
                </a:cubicBezTo>
                <a:cubicBezTo>
                  <a:pt x="8626795" y="1860103"/>
                  <a:pt x="8619931" y="1859212"/>
                  <a:pt x="8613911" y="1857561"/>
                </a:cubicBezTo>
                <a:lnTo>
                  <a:pt x="8604931" y="1854170"/>
                </a:lnTo>
                <a:lnTo>
                  <a:pt x="8570171" y="1860579"/>
                </a:lnTo>
                <a:cubicBezTo>
                  <a:pt x="8553049" y="1862813"/>
                  <a:pt x="8535028" y="1864294"/>
                  <a:pt x="8516537" y="1864971"/>
                </a:cubicBezTo>
                <a:cubicBezTo>
                  <a:pt x="8512388" y="1860455"/>
                  <a:pt x="8497874" y="1866870"/>
                  <a:pt x="8491046" y="1868141"/>
                </a:cubicBezTo>
                <a:cubicBezTo>
                  <a:pt x="8490975" y="1865191"/>
                  <a:pt x="8475847" y="1863778"/>
                  <a:pt x="8470478" y="1866216"/>
                </a:cubicBezTo>
                <a:cubicBezTo>
                  <a:pt x="8357654" y="1876758"/>
                  <a:pt x="8421139" y="1849210"/>
                  <a:pt x="8353433" y="1865729"/>
                </a:cubicBezTo>
                <a:lnTo>
                  <a:pt x="8347675" y="1865075"/>
                </a:lnTo>
                <a:lnTo>
                  <a:pt x="8343939" y="1865677"/>
                </a:lnTo>
                <a:cubicBezTo>
                  <a:pt x="8309852" y="1870841"/>
                  <a:pt x="8272587" y="1875809"/>
                  <a:pt x="8221566" y="1881148"/>
                </a:cubicBezTo>
                <a:cubicBezTo>
                  <a:pt x="8158043" y="1892960"/>
                  <a:pt x="8095547" y="1914042"/>
                  <a:pt x="8066095" y="1919902"/>
                </a:cubicBezTo>
                <a:cubicBezTo>
                  <a:pt x="8058949" y="1919234"/>
                  <a:pt x="8051921" y="1917862"/>
                  <a:pt x="8044849" y="1916308"/>
                </a:cubicBezTo>
                <a:lnTo>
                  <a:pt x="8041142" y="1915506"/>
                </a:lnTo>
                <a:lnTo>
                  <a:pt x="8022159" y="1911521"/>
                </a:lnTo>
                <a:lnTo>
                  <a:pt x="7944932" y="1917265"/>
                </a:lnTo>
                <a:lnTo>
                  <a:pt x="7879011" y="1928570"/>
                </a:lnTo>
                <a:lnTo>
                  <a:pt x="7865529" y="1934399"/>
                </a:lnTo>
                <a:lnTo>
                  <a:pt x="7774801" y="1947969"/>
                </a:lnTo>
                <a:lnTo>
                  <a:pt x="7748398" y="1955982"/>
                </a:lnTo>
                <a:lnTo>
                  <a:pt x="7740684" y="1955717"/>
                </a:lnTo>
                <a:cubicBezTo>
                  <a:pt x="7728362" y="1958584"/>
                  <a:pt x="7714099" y="1968442"/>
                  <a:pt x="7712976" y="1960442"/>
                </a:cubicBezTo>
                <a:lnTo>
                  <a:pt x="7699956" y="1966104"/>
                </a:lnTo>
                <a:lnTo>
                  <a:pt x="7684158" y="1962927"/>
                </a:lnTo>
                <a:cubicBezTo>
                  <a:pt x="7674684" y="1962643"/>
                  <a:pt x="7652105" y="1963177"/>
                  <a:pt x="7643109" y="1964400"/>
                </a:cubicBezTo>
                <a:lnTo>
                  <a:pt x="7630180" y="1970266"/>
                </a:lnTo>
                <a:lnTo>
                  <a:pt x="7609131" y="1971774"/>
                </a:lnTo>
                <a:cubicBezTo>
                  <a:pt x="7596694" y="1971644"/>
                  <a:pt x="7570258" y="1969757"/>
                  <a:pt x="7555555" y="1969491"/>
                </a:cubicBezTo>
                <a:cubicBezTo>
                  <a:pt x="7541460" y="1966540"/>
                  <a:pt x="7530571" y="1964848"/>
                  <a:pt x="7520919" y="1970177"/>
                </a:cubicBezTo>
                <a:cubicBezTo>
                  <a:pt x="7500295" y="1966884"/>
                  <a:pt x="7480780" y="1949401"/>
                  <a:pt x="7456258" y="1960468"/>
                </a:cubicBezTo>
                <a:cubicBezTo>
                  <a:pt x="7434946" y="1957506"/>
                  <a:pt x="7435772" y="1952500"/>
                  <a:pt x="7393047" y="1952408"/>
                </a:cubicBezTo>
                <a:cubicBezTo>
                  <a:pt x="7356520" y="1952860"/>
                  <a:pt x="7236307" y="1958626"/>
                  <a:pt x="7199912" y="1959913"/>
                </a:cubicBezTo>
                <a:cubicBezTo>
                  <a:pt x="7176501" y="1959942"/>
                  <a:pt x="7160098" y="1958343"/>
                  <a:pt x="7146774" y="1956641"/>
                </a:cubicBezTo>
                <a:lnTo>
                  <a:pt x="7122244" y="1953891"/>
                </a:lnTo>
                <a:lnTo>
                  <a:pt x="7032241" y="1962723"/>
                </a:lnTo>
                <a:cubicBezTo>
                  <a:pt x="6997214" y="1965198"/>
                  <a:pt x="6963725" y="1968396"/>
                  <a:pt x="6941492" y="1976868"/>
                </a:cubicBezTo>
                <a:cubicBezTo>
                  <a:pt x="6947015" y="1970398"/>
                  <a:pt x="6923088" y="1965379"/>
                  <a:pt x="6906514" y="1968589"/>
                </a:cubicBezTo>
                <a:cubicBezTo>
                  <a:pt x="6925890" y="1943204"/>
                  <a:pt x="6840983" y="1991464"/>
                  <a:pt x="6826395" y="1974141"/>
                </a:cubicBezTo>
                <a:cubicBezTo>
                  <a:pt x="6825676" y="1990223"/>
                  <a:pt x="6751393" y="2017492"/>
                  <a:pt x="6716431" y="2004297"/>
                </a:cubicBezTo>
                <a:cubicBezTo>
                  <a:pt x="6663167" y="2007518"/>
                  <a:pt x="6625450" y="2020811"/>
                  <a:pt x="6569607" y="2015496"/>
                </a:cubicBezTo>
                <a:cubicBezTo>
                  <a:pt x="6567874" y="2017648"/>
                  <a:pt x="6565034" y="2019449"/>
                  <a:pt x="6561430" y="2020996"/>
                </a:cubicBezTo>
                <a:lnTo>
                  <a:pt x="6549371" y="2024747"/>
                </a:lnTo>
                <a:lnTo>
                  <a:pt x="6547040" y="2024474"/>
                </a:lnTo>
                <a:cubicBezTo>
                  <a:pt x="6537882" y="2024425"/>
                  <a:pt x="6533193" y="2025332"/>
                  <a:pt x="6530482" y="2026659"/>
                </a:cubicBezTo>
                <a:lnTo>
                  <a:pt x="6528565" y="2028600"/>
                </a:lnTo>
                <a:lnTo>
                  <a:pt x="6517741" y="2030558"/>
                </a:lnTo>
                <a:lnTo>
                  <a:pt x="6497855" y="2035650"/>
                </a:lnTo>
                <a:lnTo>
                  <a:pt x="6492785" y="2035444"/>
                </a:lnTo>
                <a:lnTo>
                  <a:pt x="6460692" y="2041321"/>
                </a:lnTo>
                <a:lnTo>
                  <a:pt x="6459609" y="2040851"/>
                </a:lnTo>
                <a:cubicBezTo>
                  <a:pt x="6456451" y="2039933"/>
                  <a:pt x="6452734" y="2039508"/>
                  <a:pt x="6447765" y="2040102"/>
                </a:cubicBezTo>
                <a:cubicBezTo>
                  <a:pt x="6446007" y="2031126"/>
                  <a:pt x="6441093" y="2037380"/>
                  <a:pt x="6426590" y="2039928"/>
                </a:cubicBezTo>
                <a:cubicBezTo>
                  <a:pt x="6423606" y="2033241"/>
                  <a:pt x="6413230" y="2032925"/>
                  <a:pt x="6401693" y="2033537"/>
                </a:cubicBezTo>
                <a:lnTo>
                  <a:pt x="6387141" y="2033161"/>
                </a:lnTo>
                <a:lnTo>
                  <a:pt x="6357846" y="2036782"/>
                </a:lnTo>
                <a:lnTo>
                  <a:pt x="6342914" y="2037585"/>
                </a:lnTo>
                <a:lnTo>
                  <a:pt x="6336300" y="2038781"/>
                </a:lnTo>
                <a:lnTo>
                  <a:pt x="6317178" y="2038968"/>
                </a:lnTo>
                <a:lnTo>
                  <a:pt x="6161427" y="2047338"/>
                </a:lnTo>
                <a:cubicBezTo>
                  <a:pt x="6147824" y="2057658"/>
                  <a:pt x="6118908" y="2077615"/>
                  <a:pt x="6097339" y="2082438"/>
                </a:cubicBezTo>
                <a:cubicBezTo>
                  <a:pt x="6090149" y="2084046"/>
                  <a:pt x="6083776" y="2083972"/>
                  <a:pt x="6079059" y="2081299"/>
                </a:cubicBezTo>
                <a:cubicBezTo>
                  <a:pt x="6063900" y="2082334"/>
                  <a:pt x="6011621" y="2084537"/>
                  <a:pt x="5998439" y="2070958"/>
                </a:cubicBezTo>
                <a:cubicBezTo>
                  <a:pt x="5976443" y="2071759"/>
                  <a:pt x="5925514" y="2069780"/>
                  <a:pt x="5904290" y="2070255"/>
                </a:cubicBezTo>
                <a:cubicBezTo>
                  <a:pt x="5871515" y="2066244"/>
                  <a:pt x="5843986" y="2088249"/>
                  <a:pt x="5814867" y="2079032"/>
                </a:cubicBezTo>
                <a:cubicBezTo>
                  <a:pt x="5792003" y="2070559"/>
                  <a:pt x="5750009" y="2076273"/>
                  <a:pt x="5725743" y="2070558"/>
                </a:cubicBezTo>
                <a:cubicBezTo>
                  <a:pt x="5716432" y="2058355"/>
                  <a:pt x="5667424" y="2047322"/>
                  <a:pt x="5650546" y="2052412"/>
                </a:cubicBezTo>
                <a:cubicBezTo>
                  <a:pt x="5614627" y="2046084"/>
                  <a:pt x="5608108" y="2028306"/>
                  <a:pt x="5581284" y="2023175"/>
                </a:cubicBezTo>
                <a:lnTo>
                  <a:pt x="5572593" y="2018391"/>
                </a:lnTo>
                <a:lnTo>
                  <a:pt x="5548580" y="2016951"/>
                </a:lnTo>
                <a:cubicBezTo>
                  <a:pt x="5523726" y="2017783"/>
                  <a:pt x="5498337" y="2019663"/>
                  <a:pt x="5471173" y="2018786"/>
                </a:cubicBezTo>
                <a:cubicBezTo>
                  <a:pt x="5447687" y="2003020"/>
                  <a:pt x="5353807" y="2022324"/>
                  <a:pt x="5340320" y="2037611"/>
                </a:cubicBezTo>
                <a:cubicBezTo>
                  <a:pt x="5340015" y="2024215"/>
                  <a:pt x="5271937" y="2042455"/>
                  <a:pt x="5254376" y="2042928"/>
                </a:cubicBezTo>
                <a:cubicBezTo>
                  <a:pt x="5248522" y="2043086"/>
                  <a:pt x="5248281" y="2041270"/>
                  <a:pt x="5258035" y="2035649"/>
                </a:cubicBezTo>
                <a:cubicBezTo>
                  <a:pt x="5239374" y="2037214"/>
                  <a:pt x="5220112" y="2030252"/>
                  <a:pt x="5230622" y="2024576"/>
                </a:cubicBezTo>
                <a:cubicBezTo>
                  <a:pt x="5173932" y="2036724"/>
                  <a:pt x="5090262" y="2024645"/>
                  <a:pt x="5026203" y="2030162"/>
                </a:cubicBezTo>
                <a:cubicBezTo>
                  <a:pt x="4991280" y="2016814"/>
                  <a:pt x="5010212" y="2029164"/>
                  <a:pt x="4973988" y="2026668"/>
                </a:cubicBezTo>
                <a:cubicBezTo>
                  <a:pt x="4983896" y="2038955"/>
                  <a:pt x="4930012" y="2019774"/>
                  <a:pt x="4928030" y="2033642"/>
                </a:cubicBezTo>
                <a:cubicBezTo>
                  <a:pt x="4921501" y="2032748"/>
                  <a:pt x="4915238" y="2031445"/>
                  <a:pt x="4908970" y="2030033"/>
                </a:cubicBezTo>
                <a:lnTo>
                  <a:pt x="4905679" y="2029300"/>
                </a:lnTo>
                <a:lnTo>
                  <a:pt x="4892525" y="2028768"/>
                </a:lnTo>
                <a:lnTo>
                  <a:pt x="4888818" y="2025619"/>
                </a:lnTo>
                <a:lnTo>
                  <a:pt x="4869018" y="2022668"/>
                </a:lnTo>
                <a:cubicBezTo>
                  <a:pt x="4861602" y="2022028"/>
                  <a:pt x="4853622" y="2021880"/>
                  <a:pt x="4844804" y="2022527"/>
                </a:cubicBezTo>
                <a:cubicBezTo>
                  <a:pt x="4823110" y="2028022"/>
                  <a:pt x="4789330" y="2021287"/>
                  <a:pt x="4758778" y="2021694"/>
                </a:cubicBezTo>
                <a:lnTo>
                  <a:pt x="4744748" y="2023396"/>
                </a:lnTo>
                <a:lnTo>
                  <a:pt x="4698956" y="2020558"/>
                </a:lnTo>
                <a:cubicBezTo>
                  <a:pt x="4685921" y="2020008"/>
                  <a:pt x="4672392" y="2019718"/>
                  <a:pt x="4658147" y="2019920"/>
                </a:cubicBezTo>
                <a:lnTo>
                  <a:pt x="4631706" y="2021274"/>
                </a:lnTo>
                <a:lnTo>
                  <a:pt x="4624776" y="2020152"/>
                </a:lnTo>
                <a:cubicBezTo>
                  <a:pt x="4612703" y="2020277"/>
                  <a:pt x="4596727" y="2024226"/>
                  <a:pt x="4598150" y="2019429"/>
                </a:cubicBezTo>
                <a:lnTo>
                  <a:pt x="4584588" y="2021092"/>
                </a:lnTo>
                <a:lnTo>
                  <a:pt x="4571203" y="2017263"/>
                </a:lnTo>
                <a:cubicBezTo>
                  <a:pt x="4569736" y="2016374"/>
                  <a:pt x="4568633" y="2015427"/>
                  <a:pt x="4567930" y="2014458"/>
                </a:cubicBezTo>
                <a:lnTo>
                  <a:pt x="4548984" y="2015717"/>
                </a:lnTo>
                <a:lnTo>
                  <a:pt x="4533451" y="2012976"/>
                </a:lnTo>
                <a:lnTo>
                  <a:pt x="4519910" y="2014768"/>
                </a:lnTo>
                <a:lnTo>
                  <a:pt x="4514290" y="2014364"/>
                </a:lnTo>
                <a:lnTo>
                  <a:pt x="4500320" y="2013007"/>
                </a:lnTo>
                <a:cubicBezTo>
                  <a:pt x="4493159" y="2012056"/>
                  <a:pt x="4485144" y="2010910"/>
                  <a:pt x="4476219" y="2009993"/>
                </a:cubicBezTo>
                <a:lnTo>
                  <a:pt x="4468701" y="2009574"/>
                </a:lnTo>
                <a:lnTo>
                  <a:pt x="4452333" y="2004964"/>
                </a:lnTo>
                <a:cubicBezTo>
                  <a:pt x="4440422" y="2001479"/>
                  <a:pt x="4431048" y="1999130"/>
                  <a:pt x="4420644" y="2001021"/>
                </a:cubicBezTo>
                <a:cubicBezTo>
                  <a:pt x="4402911" y="1996519"/>
                  <a:pt x="4390524" y="1983900"/>
                  <a:pt x="4364856" y="1987267"/>
                </a:cubicBezTo>
                <a:cubicBezTo>
                  <a:pt x="4372645" y="1981550"/>
                  <a:pt x="4336350" y="1986575"/>
                  <a:pt x="4332062" y="1980703"/>
                </a:cubicBezTo>
                <a:cubicBezTo>
                  <a:pt x="4330083" y="1975974"/>
                  <a:pt x="4318612" y="1976397"/>
                  <a:pt x="4309876" y="1974653"/>
                </a:cubicBezTo>
                <a:cubicBezTo>
                  <a:pt x="4303650" y="1969824"/>
                  <a:pt x="4259693" y="1965414"/>
                  <a:pt x="4244391" y="1966109"/>
                </a:cubicBezTo>
                <a:cubicBezTo>
                  <a:pt x="4201255" y="1970914"/>
                  <a:pt x="4166558" y="1951471"/>
                  <a:pt x="4132071" y="1954813"/>
                </a:cubicBezTo>
                <a:cubicBezTo>
                  <a:pt x="4123041" y="1954358"/>
                  <a:pt x="4115554" y="1953263"/>
                  <a:pt x="4109069" y="1951778"/>
                </a:cubicBezTo>
                <a:lnTo>
                  <a:pt x="4092908" y="1946662"/>
                </a:lnTo>
                <a:cubicBezTo>
                  <a:pt x="4092707" y="1945539"/>
                  <a:pt x="4092506" y="1944415"/>
                  <a:pt x="4092306" y="1943291"/>
                </a:cubicBezTo>
                <a:lnTo>
                  <a:pt x="4080234" y="1941219"/>
                </a:lnTo>
                <a:lnTo>
                  <a:pt x="4077778" y="1940145"/>
                </a:lnTo>
                <a:cubicBezTo>
                  <a:pt x="4073105" y="1938081"/>
                  <a:pt x="4068339" y="1936119"/>
                  <a:pt x="4062936" y="1934506"/>
                </a:cubicBezTo>
                <a:cubicBezTo>
                  <a:pt x="4048082" y="1947155"/>
                  <a:pt x="4014523" y="1922869"/>
                  <a:pt x="4012506" y="1935475"/>
                </a:cubicBezTo>
                <a:cubicBezTo>
                  <a:pt x="3980228" y="1928812"/>
                  <a:pt x="3986775" y="1942559"/>
                  <a:pt x="3965880" y="1925968"/>
                </a:cubicBezTo>
                <a:cubicBezTo>
                  <a:pt x="3899515" y="1923414"/>
                  <a:pt x="3830855" y="1902158"/>
                  <a:pt x="3765338" y="1906649"/>
                </a:cubicBezTo>
                <a:cubicBezTo>
                  <a:pt x="3780686" y="1902635"/>
                  <a:pt x="3768784" y="1893856"/>
                  <a:pt x="3749493" y="1893071"/>
                </a:cubicBezTo>
                <a:cubicBezTo>
                  <a:pt x="3807776" y="1876857"/>
                  <a:pt x="3656400" y="1898030"/>
                  <a:pt x="3672704" y="1881383"/>
                </a:cubicBezTo>
                <a:cubicBezTo>
                  <a:pt x="3645532" y="1893973"/>
                  <a:pt x="3537791" y="1900656"/>
                  <a:pt x="3530082" y="1883187"/>
                </a:cubicBezTo>
                <a:cubicBezTo>
                  <a:pt x="3479808" y="1875044"/>
                  <a:pt x="3426017" y="1877998"/>
                  <a:pt x="3387664" y="1862579"/>
                </a:cubicBezTo>
                <a:cubicBezTo>
                  <a:pt x="3382649" y="1863935"/>
                  <a:pt x="3377277" y="1864791"/>
                  <a:pt x="3371681" y="1865293"/>
                </a:cubicBezTo>
                <a:lnTo>
                  <a:pt x="3355305" y="1865842"/>
                </a:lnTo>
                <a:lnTo>
                  <a:pt x="3353790" y="1865158"/>
                </a:lnTo>
                <a:cubicBezTo>
                  <a:pt x="3346144" y="1863282"/>
                  <a:pt x="3340687" y="1863057"/>
                  <a:pt x="3336210" y="1863564"/>
                </a:cubicBezTo>
                <a:lnTo>
                  <a:pt x="3331381" y="1864716"/>
                </a:lnTo>
                <a:lnTo>
                  <a:pt x="3319012" y="1864093"/>
                </a:lnTo>
                <a:lnTo>
                  <a:pt x="3293818" y="1864135"/>
                </a:lnTo>
                <a:lnTo>
                  <a:pt x="3289881" y="1862954"/>
                </a:lnTo>
                <a:lnTo>
                  <a:pt x="3253090" y="1861164"/>
                </a:lnTo>
                <a:cubicBezTo>
                  <a:pt x="3253042" y="1860968"/>
                  <a:pt x="3252996" y="1860771"/>
                  <a:pt x="3252949" y="1860574"/>
                </a:cubicBezTo>
                <a:cubicBezTo>
                  <a:pt x="3251799" y="1859213"/>
                  <a:pt x="3249368" y="1858131"/>
                  <a:pt x="3244187" y="1857604"/>
                </a:cubicBezTo>
                <a:cubicBezTo>
                  <a:pt x="3250860" y="1853873"/>
                  <a:pt x="3250577" y="1852999"/>
                  <a:pt x="3246570" y="1852946"/>
                </a:cubicBezTo>
                <a:lnTo>
                  <a:pt x="3237810" y="1853064"/>
                </a:lnTo>
                <a:lnTo>
                  <a:pt x="3230822" y="1855474"/>
                </a:lnTo>
                <a:cubicBezTo>
                  <a:pt x="3206812" y="1862286"/>
                  <a:pt x="3176733" y="1868865"/>
                  <a:pt x="3136549" y="1874037"/>
                </a:cubicBezTo>
                <a:cubicBezTo>
                  <a:pt x="3081163" y="1880168"/>
                  <a:pt x="2902557" y="1900580"/>
                  <a:pt x="2845754" y="1910932"/>
                </a:cubicBezTo>
                <a:cubicBezTo>
                  <a:pt x="2860822" y="1944376"/>
                  <a:pt x="2813389" y="1905358"/>
                  <a:pt x="2786878" y="1917162"/>
                </a:cubicBezTo>
                <a:cubicBezTo>
                  <a:pt x="2766803" y="1917398"/>
                  <a:pt x="2741628" y="1915886"/>
                  <a:pt x="2725298" y="1912340"/>
                </a:cubicBezTo>
                <a:cubicBezTo>
                  <a:pt x="2716680" y="1911427"/>
                  <a:pt x="2707572" y="1911972"/>
                  <a:pt x="2697754" y="1914863"/>
                </a:cubicBezTo>
                <a:cubicBezTo>
                  <a:pt x="2667185" y="1939014"/>
                  <a:pt x="2622149" y="1926211"/>
                  <a:pt x="2568063" y="1936283"/>
                </a:cubicBezTo>
                <a:cubicBezTo>
                  <a:pt x="2552625" y="1932001"/>
                  <a:pt x="2502682" y="1953378"/>
                  <a:pt x="2489784" y="1943720"/>
                </a:cubicBezTo>
                <a:cubicBezTo>
                  <a:pt x="2478524" y="1943155"/>
                  <a:pt x="2467418" y="1949411"/>
                  <a:pt x="2458978" y="1938095"/>
                </a:cubicBezTo>
                <a:cubicBezTo>
                  <a:pt x="2417552" y="1934639"/>
                  <a:pt x="2366376" y="1931293"/>
                  <a:pt x="2318712" y="1934474"/>
                </a:cubicBezTo>
                <a:cubicBezTo>
                  <a:pt x="2296029" y="1936526"/>
                  <a:pt x="2282069" y="1938434"/>
                  <a:pt x="2268709" y="1940521"/>
                </a:cubicBezTo>
                <a:lnTo>
                  <a:pt x="2264080" y="1941232"/>
                </a:lnTo>
                <a:lnTo>
                  <a:pt x="2254684" y="1943524"/>
                </a:lnTo>
                <a:lnTo>
                  <a:pt x="2252523" y="1943004"/>
                </a:lnTo>
                <a:lnTo>
                  <a:pt x="2173350" y="1929202"/>
                </a:lnTo>
                <a:lnTo>
                  <a:pt x="2155266" y="1920267"/>
                </a:lnTo>
                <a:lnTo>
                  <a:pt x="2091013" y="1914631"/>
                </a:lnTo>
                <a:cubicBezTo>
                  <a:pt x="2033357" y="1920614"/>
                  <a:pt x="2070513" y="1905065"/>
                  <a:pt x="2030712" y="1897690"/>
                </a:cubicBezTo>
                <a:cubicBezTo>
                  <a:pt x="1994539" y="1893055"/>
                  <a:pt x="1958569" y="1883188"/>
                  <a:pt x="1908838" y="1892222"/>
                </a:cubicBezTo>
                <a:cubicBezTo>
                  <a:pt x="1897236" y="1896147"/>
                  <a:pt x="1883338" y="1892415"/>
                  <a:pt x="1877796" y="1883887"/>
                </a:cubicBezTo>
                <a:cubicBezTo>
                  <a:pt x="1876842" y="1882419"/>
                  <a:pt x="1876177" y="1880863"/>
                  <a:pt x="1875824" y="1879265"/>
                </a:cubicBezTo>
                <a:cubicBezTo>
                  <a:pt x="1843474" y="1887199"/>
                  <a:pt x="1841511" y="1873818"/>
                  <a:pt x="1823048" y="1881064"/>
                </a:cubicBezTo>
                <a:cubicBezTo>
                  <a:pt x="1792640" y="1872164"/>
                  <a:pt x="1782358" y="1850450"/>
                  <a:pt x="1765736" y="1856578"/>
                </a:cubicBezTo>
                <a:cubicBezTo>
                  <a:pt x="1753024" y="1849107"/>
                  <a:pt x="1745932" y="1828316"/>
                  <a:pt x="1725669" y="1833744"/>
                </a:cubicBezTo>
                <a:cubicBezTo>
                  <a:pt x="1727428" y="1831405"/>
                  <a:pt x="1726953" y="1830157"/>
                  <a:pt x="1725216" y="1829447"/>
                </a:cubicBezTo>
                <a:lnTo>
                  <a:pt x="1721485" y="1828960"/>
                </a:lnTo>
                <a:lnTo>
                  <a:pt x="1717786" y="1832224"/>
                </a:lnTo>
                <a:cubicBezTo>
                  <a:pt x="1703445" y="1843277"/>
                  <a:pt x="1706547" y="1827935"/>
                  <a:pt x="1689907" y="1825425"/>
                </a:cubicBezTo>
                <a:cubicBezTo>
                  <a:pt x="1682338" y="1823445"/>
                  <a:pt x="1685181" y="1820226"/>
                  <a:pt x="1688093" y="1817391"/>
                </a:cubicBezTo>
                <a:lnTo>
                  <a:pt x="1496789" y="1805297"/>
                </a:lnTo>
                <a:cubicBezTo>
                  <a:pt x="1463551" y="1793913"/>
                  <a:pt x="1426345" y="1786892"/>
                  <a:pt x="1392839" y="1758649"/>
                </a:cubicBezTo>
                <a:cubicBezTo>
                  <a:pt x="1386461" y="1750573"/>
                  <a:pt x="1374031" y="1756918"/>
                  <a:pt x="1360872" y="1752441"/>
                </a:cubicBezTo>
                <a:cubicBezTo>
                  <a:pt x="1347711" y="1747963"/>
                  <a:pt x="1332751" y="1735898"/>
                  <a:pt x="1313885" y="1731785"/>
                </a:cubicBezTo>
                <a:cubicBezTo>
                  <a:pt x="1281989" y="1726305"/>
                  <a:pt x="1256405" y="1739744"/>
                  <a:pt x="1247665" y="1727765"/>
                </a:cubicBezTo>
                <a:cubicBezTo>
                  <a:pt x="1231363" y="1728538"/>
                  <a:pt x="1209120" y="1742556"/>
                  <a:pt x="1196850" y="1729622"/>
                </a:cubicBezTo>
                <a:cubicBezTo>
                  <a:pt x="1195195" y="1740224"/>
                  <a:pt x="1178147" y="1721561"/>
                  <a:pt x="1168728" y="1728550"/>
                </a:cubicBezTo>
                <a:cubicBezTo>
                  <a:pt x="1152073" y="1727193"/>
                  <a:pt x="1122804" y="1725926"/>
                  <a:pt x="1096918" y="1721485"/>
                </a:cubicBezTo>
                <a:lnTo>
                  <a:pt x="1094082" y="1720113"/>
                </a:lnTo>
                <a:lnTo>
                  <a:pt x="1040782" y="1721762"/>
                </a:lnTo>
                <a:cubicBezTo>
                  <a:pt x="987172" y="1722352"/>
                  <a:pt x="1023272" y="1708707"/>
                  <a:pt x="955980" y="1719289"/>
                </a:cubicBezTo>
                <a:cubicBezTo>
                  <a:pt x="948995" y="1714208"/>
                  <a:pt x="940521" y="1713816"/>
                  <a:pt x="926108" y="1715917"/>
                </a:cubicBezTo>
                <a:cubicBezTo>
                  <a:pt x="900077" y="1715834"/>
                  <a:pt x="902688" y="1703436"/>
                  <a:pt x="876049" y="1710422"/>
                </a:cubicBezTo>
                <a:cubicBezTo>
                  <a:pt x="881084" y="1703830"/>
                  <a:pt x="826830" y="1706893"/>
                  <a:pt x="839194" y="1700176"/>
                </a:cubicBezTo>
                <a:cubicBezTo>
                  <a:pt x="822548" y="1693764"/>
                  <a:pt x="813674" y="1703628"/>
                  <a:pt x="797112" y="1698014"/>
                </a:cubicBezTo>
                <a:cubicBezTo>
                  <a:pt x="778195" y="1696418"/>
                  <a:pt x="807647" y="1705364"/>
                  <a:pt x="786610" y="1705455"/>
                </a:cubicBezTo>
                <a:cubicBezTo>
                  <a:pt x="761170" y="1704357"/>
                  <a:pt x="760599" y="1716610"/>
                  <a:pt x="741833" y="1700566"/>
                </a:cubicBezTo>
                <a:lnTo>
                  <a:pt x="673985" y="1692278"/>
                </a:lnTo>
                <a:cubicBezTo>
                  <a:pt x="658515" y="1695829"/>
                  <a:pt x="646395" y="1693620"/>
                  <a:pt x="634665" y="1689550"/>
                </a:cubicBezTo>
                <a:cubicBezTo>
                  <a:pt x="599149" y="1689690"/>
                  <a:pt x="567176" y="1683160"/>
                  <a:pt x="527471" y="1679869"/>
                </a:cubicBezTo>
                <a:cubicBezTo>
                  <a:pt x="484099" y="1683240"/>
                  <a:pt x="462693" y="1671949"/>
                  <a:pt x="420260" y="1668475"/>
                </a:cubicBezTo>
                <a:cubicBezTo>
                  <a:pt x="377482" y="1677390"/>
                  <a:pt x="393500" y="1652730"/>
                  <a:pt x="357630" y="1652142"/>
                </a:cubicBezTo>
                <a:cubicBezTo>
                  <a:pt x="298692" y="1659518"/>
                  <a:pt x="359631" y="1643849"/>
                  <a:pt x="269407" y="1643812"/>
                </a:cubicBezTo>
                <a:cubicBezTo>
                  <a:pt x="264204" y="1645215"/>
                  <a:pt x="253436" y="1643159"/>
                  <a:pt x="254769" y="1641013"/>
                </a:cubicBezTo>
                <a:cubicBezTo>
                  <a:pt x="234996" y="1641090"/>
                  <a:pt x="179093" y="1626583"/>
                  <a:pt x="150763" y="1628143"/>
                </a:cubicBezTo>
                <a:cubicBezTo>
                  <a:pt x="96232" y="1619954"/>
                  <a:pt x="68845" y="1629422"/>
                  <a:pt x="29133" y="1626172"/>
                </a:cubicBezTo>
                <a:lnTo>
                  <a:pt x="0" y="1619589"/>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itle 4"/>
          <p:cNvSpPr>
            <a:spLocks noGrp="1"/>
          </p:cNvSpPr>
          <p:nvPr>
            <p:ph type="title"/>
          </p:nvPr>
        </p:nvSpPr>
        <p:spPr>
          <a:xfrm>
            <a:off x="828675" y="153101"/>
            <a:ext cx="10534650" cy="817403"/>
          </a:xfrm>
        </p:spPr>
        <p:txBody>
          <a:bodyPr vert="horz" lIns="91440" tIns="45720" rIns="91440" bIns="45720" rtlCol="0" anchor="b">
            <a:normAutofit/>
          </a:bodyPr>
          <a:lstStyle/>
          <a:p>
            <a:pPr algn="ctr"/>
            <a:r>
              <a:rPr lang="en-US" sz="3600" kern="1200">
                <a:solidFill>
                  <a:schemeClr val="tx1"/>
                </a:solidFill>
                <a:latin typeface="+mj-lt"/>
                <a:ea typeface="+mj-ea"/>
                <a:cs typeface="+mj-cs"/>
              </a:rPr>
              <a:t>Tóm tắt về kinh tế Việt Nam  </a:t>
            </a:r>
            <a:endParaRPr lang="en-US" sz="3600" kern="1200">
              <a:solidFill>
                <a:schemeClr val="tx1"/>
              </a:solidFill>
              <a:latin typeface="+mj-lt"/>
              <a:ea typeface="+mj-ea"/>
              <a:cs typeface="+mj-cs"/>
            </a:endParaRPr>
          </a:p>
        </p:txBody>
      </p:sp>
      <p:pic>
        <p:nvPicPr>
          <p:cNvPr id="4" name="Content Placeholder 3"/>
          <p:cNvPicPr>
            <a:picLocks noGrp="1" noChangeAspect="1"/>
          </p:cNvPicPr>
          <p:nvPr>
            <p:ph idx="1"/>
          </p:nvPr>
        </p:nvPicPr>
        <p:blipFill>
          <a:blip r:embed="rId1"/>
          <a:srcRect t="10765"/>
          <a:stretch>
            <a:fillRect/>
          </a:stretch>
        </p:blipFill>
        <p:spPr>
          <a:xfrm>
            <a:off x="0" y="987204"/>
            <a:ext cx="12191999" cy="592934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Oval 11"/>
          <p:cNvSpPr>
            <a:spLocks noGrp="1" noRot="1" noChangeAspect="1" noMove="1" noResize="1" noEditPoints="1" noAdjustHandles="1" noChangeArrowheads="1" noChangeShapeType="1" noTextEdit="1"/>
          </p:cNvSpPr>
          <p:nvPr/>
        </p:nvSpPr>
        <p:spPr>
          <a:xfrm rot="5400000" flipV="1">
            <a:off x="3203463" y="-2060461"/>
            <a:ext cx="5649003" cy="10651671"/>
          </a:xfrm>
          <a:custGeom>
            <a:avLst/>
            <a:gdLst>
              <a:gd name="connsiteX0" fmla="*/ 0 w 5649003"/>
              <a:gd name="connsiteY0" fmla="*/ 5325836 h 10651671"/>
              <a:gd name="connsiteX1" fmla="*/ 2824502 w 5649003"/>
              <a:gd name="connsiteY1" fmla="*/ 0 h 10651671"/>
              <a:gd name="connsiteX2" fmla="*/ 5649004 w 5649003"/>
              <a:gd name="connsiteY2" fmla="*/ 5325836 h 10651671"/>
              <a:gd name="connsiteX3" fmla="*/ 2824502 w 5649003"/>
              <a:gd name="connsiteY3" fmla="*/ 10651672 h 10651671"/>
              <a:gd name="connsiteX4" fmla="*/ 0 w 5649003"/>
              <a:gd name="connsiteY4" fmla="*/ 5325836 h 10651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9003" h="10651671" fill="none" extrusionOk="0">
                <a:moveTo>
                  <a:pt x="0" y="5325836"/>
                </a:moveTo>
                <a:cubicBezTo>
                  <a:pt x="186946" y="2320485"/>
                  <a:pt x="1438121" y="-52385"/>
                  <a:pt x="2824502" y="0"/>
                </a:cubicBezTo>
                <a:cubicBezTo>
                  <a:pt x="4703838" y="-43168"/>
                  <a:pt x="5583840" y="2369660"/>
                  <a:pt x="5649004" y="5325836"/>
                </a:cubicBezTo>
                <a:cubicBezTo>
                  <a:pt x="5518761" y="8289338"/>
                  <a:pt x="4285196" y="10894014"/>
                  <a:pt x="2824502" y="10651672"/>
                </a:cubicBezTo>
                <a:cubicBezTo>
                  <a:pt x="1536945" y="11016699"/>
                  <a:pt x="142947" y="8418643"/>
                  <a:pt x="0" y="5325836"/>
                </a:cubicBezTo>
                <a:close/>
              </a:path>
              <a:path w="5649003" h="10651671" stroke="0" extrusionOk="0">
                <a:moveTo>
                  <a:pt x="0" y="5325836"/>
                </a:moveTo>
                <a:cubicBezTo>
                  <a:pt x="-54350" y="2332108"/>
                  <a:pt x="1351726" y="167869"/>
                  <a:pt x="2824502" y="0"/>
                </a:cubicBezTo>
                <a:cubicBezTo>
                  <a:pt x="4182679" y="-143942"/>
                  <a:pt x="5672665" y="2549517"/>
                  <a:pt x="5649004" y="5325836"/>
                </a:cubicBezTo>
                <a:cubicBezTo>
                  <a:pt x="5518596" y="8280244"/>
                  <a:pt x="4081190" y="10622204"/>
                  <a:pt x="2824502" y="10651672"/>
                </a:cubicBezTo>
                <a:cubicBezTo>
                  <a:pt x="1216708" y="10537144"/>
                  <a:pt x="-100850" y="8264979"/>
                  <a:pt x="0" y="5325836"/>
                </a:cubicBezTo>
                <a:close/>
              </a:path>
            </a:pathLst>
          </a:custGeom>
          <a:solidFill>
            <a:schemeClr val="accent2"/>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Title 3"/>
          <p:cNvSpPr>
            <a:spLocks noGrp="1"/>
          </p:cNvSpPr>
          <p:nvPr>
            <p:ph type="ctrTitle"/>
          </p:nvPr>
        </p:nvSpPr>
        <p:spPr>
          <a:xfrm>
            <a:off x="2066544" y="1911096"/>
            <a:ext cx="8055864" cy="2076651"/>
          </a:xfrm>
        </p:spPr>
        <p:txBody>
          <a:bodyPr anchor="b">
            <a:normAutofit/>
          </a:bodyPr>
          <a:lstStyle/>
          <a:p>
            <a:r>
              <a:rPr lang="en-US" sz="6600" dirty="0">
                <a:solidFill>
                  <a:srgbClr val="FFFFFF"/>
                </a:solidFill>
              </a:rPr>
              <a:t>Chính sách lớn </a:t>
            </a:r>
            <a:endParaRPr lang="vi-VN" sz="6600" dirty="0">
              <a:solidFill>
                <a:srgbClr val="FFFFFF"/>
              </a:solidFill>
            </a:endParaRPr>
          </a:p>
        </p:txBody>
      </p:sp>
      <p:sp>
        <p:nvSpPr>
          <p:cNvPr id="5" name="Subtitle 4"/>
          <p:cNvSpPr>
            <a:spLocks noGrp="1"/>
          </p:cNvSpPr>
          <p:nvPr>
            <p:ph type="subTitle" idx="1"/>
          </p:nvPr>
        </p:nvSpPr>
        <p:spPr>
          <a:xfrm>
            <a:off x="3227832" y="4353507"/>
            <a:ext cx="5733288" cy="932688"/>
          </a:xfrm>
        </p:spPr>
        <p:txBody>
          <a:bodyPr>
            <a:normAutofit/>
          </a:bodyPr>
          <a:lstStyle/>
          <a:p>
            <a:endParaRPr lang="vi-VN">
              <a:solidFill>
                <a:srgbClr val="FFFFFF"/>
              </a:solidFill>
            </a:endParaRPr>
          </a:p>
        </p:txBody>
      </p:sp>
      <p:sp>
        <p:nvSpPr>
          <p:cNvPr id="14" name="sketch line"/>
          <p:cNvSpPr>
            <a:spLocks noGrp="1" noRot="1" noChangeAspect="1" noMove="1" noResize="1" noEditPoints="1" noAdjustHandles="1" noChangeArrowheads="1" noChangeShapeType="1" noTextEdit="1"/>
          </p:cNvSpPr>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Nghị quyết 57 của Bộ Chính trị về phát triển KHCNĐMST </a:t>
            </a:r>
            <a:endParaRPr lang="en-US" dirty="0"/>
          </a:p>
        </p:txBody>
      </p:sp>
      <p:sp>
        <p:nvSpPr>
          <p:cNvPr id="3" name="Content Placeholder 2"/>
          <p:cNvSpPr>
            <a:spLocks noGrp="1"/>
          </p:cNvSpPr>
          <p:nvPr>
            <p:ph idx="1"/>
          </p:nvPr>
        </p:nvSpPr>
        <p:spPr/>
        <p:txBody>
          <a:bodyPr>
            <a:normAutofit fontScale="85000" lnSpcReduction="20000"/>
          </a:bodyPr>
          <a:lstStyle/>
          <a:p>
            <a:pPr algn="l"/>
            <a:r>
              <a:rPr lang="vi-VN" b="1" i="0" u="none" strike="noStrike" dirty="0">
                <a:solidFill>
                  <a:srgbClr val="000000"/>
                </a:solidFill>
                <a:effectLst/>
              </a:rPr>
              <a:t>Vai trò của khoa học, công nghệ và đổi mới sáng tạo</a:t>
            </a:r>
            <a:endParaRPr lang="vi-VN" b="0" i="0" u="none" strike="noStrike" dirty="0">
              <a:solidFill>
                <a:srgbClr val="000000"/>
              </a:solidFill>
              <a:effectLst/>
            </a:endParaRPr>
          </a:p>
          <a:p>
            <a:pPr lvl="1"/>
            <a:r>
              <a:rPr lang="vi-VN" b="0" i="0" u="none" strike="noStrike" dirty="0">
                <a:solidFill>
                  <a:srgbClr val="000000"/>
                </a:solidFill>
                <a:effectLst/>
              </a:rPr>
              <a:t>Là động lực then chốt để phát triển kinh tế - xã hội, nâng cao năng suất, chất lượng, năng lực cạnh tranh quốc gia. </a:t>
            </a:r>
            <a:endParaRPr lang="vi-VN" b="0" i="0" u="none" strike="noStrike" dirty="0">
              <a:solidFill>
                <a:srgbClr val="000000"/>
              </a:solidFill>
              <a:effectLst/>
            </a:endParaRPr>
          </a:p>
          <a:p>
            <a:pPr algn="l"/>
            <a:r>
              <a:rPr lang="vi-VN" b="1" i="0" u="none" strike="noStrike" dirty="0">
                <a:solidFill>
                  <a:srgbClr val="000000"/>
                </a:solidFill>
                <a:effectLst/>
              </a:rPr>
              <a:t>Mục tiêu đến năm 2030 và tầm nhìn 2045</a:t>
            </a:r>
            <a:endParaRPr lang="vi-VN" b="0" i="0" u="none" strike="noStrike" dirty="0">
              <a:solidFill>
                <a:srgbClr val="000000"/>
              </a:solidFill>
              <a:effectLst/>
            </a:endParaRPr>
          </a:p>
          <a:p>
            <a:pPr lvl="1"/>
            <a:r>
              <a:rPr lang="vi-VN" b="0" i="0" u="none" strike="noStrike" dirty="0">
                <a:solidFill>
                  <a:srgbClr val="000000"/>
                </a:solidFill>
                <a:effectLst/>
              </a:rPr>
              <a:t>Khoa học, công nghệ và đổi mới sáng tạo đóng góp quan trọng vào tăng trưởng GDP. </a:t>
            </a:r>
            <a:endParaRPr lang="vi-VN" b="0" i="0" u="none" strike="noStrike" dirty="0">
              <a:solidFill>
                <a:srgbClr val="000000"/>
              </a:solidFill>
              <a:effectLst/>
            </a:endParaRPr>
          </a:p>
          <a:p>
            <a:pPr lvl="1"/>
            <a:r>
              <a:rPr lang="vi-VN" b="0" i="0" u="none" strike="noStrike" dirty="0">
                <a:solidFill>
                  <a:srgbClr val="000000"/>
                </a:solidFill>
                <a:effectLst/>
              </a:rPr>
              <a:t>Việt Nam nằm trong nhóm 30 quốc gia dẫn đầu về đổi mới sáng tạo theo xếp hạng toàn cầu.</a:t>
            </a:r>
            <a:endParaRPr lang="vi-VN" b="0" i="0" u="none" strike="noStrike" dirty="0">
              <a:solidFill>
                <a:srgbClr val="000000"/>
              </a:solidFill>
              <a:effectLst/>
            </a:endParaRPr>
          </a:p>
          <a:p>
            <a:r>
              <a:rPr lang="en-US" b="1" dirty="0" err="1"/>
              <a:t>Nhiệm</a:t>
            </a:r>
            <a:r>
              <a:rPr lang="en-US" b="1" dirty="0"/>
              <a:t> </a:t>
            </a:r>
            <a:r>
              <a:rPr lang="en-US" b="1" dirty="0" err="1"/>
              <a:t>vụ</a:t>
            </a:r>
            <a:r>
              <a:rPr lang="en-US" b="1" dirty="0"/>
              <a:t> </a:t>
            </a:r>
            <a:r>
              <a:rPr lang="en-US" b="1" dirty="0" err="1"/>
              <a:t>và</a:t>
            </a:r>
            <a:r>
              <a:rPr lang="en-US" b="1" dirty="0"/>
              <a:t> </a:t>
            </a:r>
            <a:r>
              <a:rPr lang="en-US" b="1" dirty="0" err="1"/>
              <a:t>giải</a:t>
            </a:r>
            <a:r>
              <a:rPr lang="en-US" b="1" dirty="0"/>
              <a:t> </a:t>
            </a:r>
            <a:r>
              <a:rPr lang="en-US" b="1" dirty="0" err="1"/>
              <a:t>pháp</a:t>
            </a:r>
            <a:r>
              <a:rPr lang="en-US" b="1" dirty="0"/>
              <a:t> </a:t>
            </a:r>
            <a:r>
              <a:rPr lang="en-US" b="1" dirty="0" err="1"/>
              <a:t>chủ</a:t>
            </a:r>
            <a:r>
              <a:rPr lang="en-US" b="1" dirty="0"/>
              <a:t> </a:t>
            </a:r>
            <a:r>
              <a:rPr lang="en-US" b="1" dirty="0" err="1"/>
              <a:t>yếu</a:t>
            </a:r>
            <a:endParaRPr lang="en-US" b="1" dirty="0"/>
          </a:p>
          <a:p>
            <a:pPr lvl="1"/>
            <a:r>
              <a:rPr lang="vi-VN" b="0" i="0" u="none" strike="noStrike" dirty="0">
                <a:solidFill>
                  <a:srgbClr val="000000"/>
                </a:solidFill>
                <a:effectLst/>
              </a:rPr>
              <a:t>Hoàn thiện thể chế, chính sách để thúc đẩy nghiên cứu và ứng dụng khoa học công nghệ. </a:t>
            </a:r>
            <a:endParaRPr lang="vi-VN" b="0" i="0" u="none" strike="noStrike" dirty="0">
              <a:solidFill>
                <a:srgbClr val="000000"/>
              </a:solidFill>
              <a:effectLst/>
            </a:endParaRPr>
          </a:p>
          <a:p>
            <a:pPr lvl="1"/>
            <a:r>
              <a:rPr lang="vi-VN" b="0" i="0" u="none" strike="noStrike" dirty="0">
                <a:solidFill>
                  <a:srgbClr val="000000"/>
                </a:solidFill>
                <a:effectLst/>
              </a:rPr>
              <a:t>Tăng cường đầu tư, nhất là từ khu vực tư nhân, vào nghiên cứu và phát triển (R&amp;D). </a:t>
            </a:r>
            <a:endParaRPr lang="vi-VN" b="0" i="0" u="none" strike="noStrike" dirty="0">
              <a:solidFill>
                <a:srgbClr val="000000"/>
              </a:solidFill>
              <a:effectLst/>
            </a:endParaRPr>
          </a:p>
          <a:p>
            <a:pPr lvl="1"/>
            <a:r>
              <a:rPr lang="vi-VN" b="0" i="0" u="none" strike="noStrike" dirty="0">
                <a:solidFill>
                  <a:srgbClr val="000000"/>
                </a:solidFill>
                <a:effectLst/>
              </a:rPr>
              <a:t>Thúc đẩy hợp tác quốc tế, chuyển giao công nghệ và phát triển nguồn nhân lực chất lượng cao. </a:t>
            </a:r>
            <a:endParaRPr lang="vi-VN" b="0" i="0" u="none" strike="noStrike" dirty="0">
              <a:solidFill>
                <a:srgbClr val="000000"/>
              </a:solidFill>
              <a:effectLst/>
            </a:endParaRPr>
          </a:p>
          <a:p>
            <a:pPr lvl="1"/>
            <a:r>
              <a:rPr lang="vi-VN" b="0" i="0" u="none" strike="noStrike" dirty="0">
                <a:solidFill>
                  <a:srgbClr val="000000"/>
                </a:solidFill>
                <a:effectLst/>
              </a:rPr>
              <a:t>Ưu tiên các lĩnh vực công nghệ cao, công nghệ lõi, đặc biệt là công nghệ số, trí tuệ nhân tạo, công nghệ sinh học.</a:t>
            </a:r>
            <a:endParaRPr lang="vi-VN" b="0" i="0" u="none" strike="noStrike" dirty="0">
              <a:solidFill>
                <a:srgbClr val="000000"/>
              </a:solidFill>
              <a:effectLst/>
            </a:endParaRPr>
          </a:p>
          <a:p>
            <a:pPr lvl="1"/>
            <a:endParaRPr lang="vi-VN" b="0" i="0" u="none" strike="noStrike" dirty="0">
              <a:solidFill>
                <a:srgbClr val="000000"/>
              </a:solidFill>
              <a:effectLst/>
            </a:endParaRPr>
          </a:p>
          <a:p>
            <a:endParaRPr lang="vi-VN" b="0" i="0" u="none" strike="noStrike" dirty="0">
              <a:solidFill>
                <a:srgbClr val="000000"/>
              </a:solidFill>
              <a:effectLst/>
            </a:endParaRP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Sự khác biệt của Nghị quyết 57</a:t>
            </a:r>
            <a:endParaRPr lang="en-US" dirty="0"/>
          </a:p>
        </p:txBody>
      </p:sp>
      <p:sp>
        <p:nvSpPr>
          <p:cNvPr id="3" name="Content Placeholder 2"/>
          <p:cNvSpPr>
            <a:spLocks noGrp="1"/>
          </p:cNvSpPr>
          <p:nvPr>
            <p:ph idx="1"/>
          </p:nvPr>
        </p:nvSpPr>
        <p:spPr>
          <a:xfrm>
            <a:off x="838200" y="1825625"/>
            <a:ext cx="10776284" cy="4667250"/>
          </a:xfrm>
        </p:spPr>
        <p:txBody>
          <a:bodyPr>
            <a:normAutofit fontScale="92500" lnSpcReduction="20000"/>
          </a:bodyPr>
          <a:lstStyle/>
          <a:p>
            <a:pPr marL="514350" indent="-514350">
              <a:buFont typeface="+mj-lt"/>
              <a:buAutoNum type="arabicPeriod"/>
            </a:pPr>
            <a:r>
              <a:rPr lang="vi-VN" u="none" strike="noStrike" dirty="0">
                <a:solidFill>
                  <a:srgbClr val="000000"/>
                </a:solidFill>
                <a:effectLst/>
                <a:latin typeface="Aptos" panose="020B0004020202020204" pitchFamily="34" charset="0"/>
              </a:rPr>
              <a:t>Vai trò chiến lược của khoa học, công nghệ và đổi mới sáng tạo</a:t>
            </a:r>
            <a:endParaRPr lang="vi-VN" u="none" strike="noStrike" dirty="0">
              <a:solidFill>
                <a:srgbClr val="000000"/>
              </a:solidFill>
              <a:effectLst/>
              <a:latin typeface="Aptos" panose="020B0004020202020204" pitchFamily="34" charset="0"/>
            </a:endParaRPr>
          </a:p>
          <a:p>
            <a:pPr lvl="1"/>
            <a:r>
              <a:rPr lang="vi-VN" u="none" strike="noStrike" dirty="0">
                <a:solidFill>
                  <a:srgbClr val="000000"/>
                </a:solidFill>
                <a:effectLst/>
                <a:latin typeface="Aptos" panose="020B0004020202020204" pitchFamily="34" charset="0"/>
              </a:rPr>
              <a:t>Trước đây, khoa học và công nghệ thường được xem là công cụ hỗ trợ phát triển kinh tế. Nghị quyết 57 nâng tầm thành </a:t>
            </a:r>
            <a:r>
              <a:rPr lang="vi-VN" b="1" strike="noStrike" dirty="0">
                <a:solidFill>
                  <a:srgbClr val="000000"/>
                </a:solidFill>
                <a:effectLst/>
                <a:latin typeface="Aptos" panose="020B0004020202020204" pitchFamily="34" charset="0"/>
              </a:rPr>
              <a:t>động lực then chốt</a:t>
            </a:r>
            <a:r>
              <a:rPr lang="vi-VN" u="none" strike="noStrike" dirty="0">
                <a:solidFill>
                  <a:srgbClr val="000000"/>
                </a:solidFill>
                <a:effectLst/>
                <a:latin typeface="Aptos" panose="020B0004020202020204" pitchFamily="34" charset="0"/>
              </a:rPr>
              <a:t>, nhấn mạnh vai trò trung tâm trong tăng trưởng kinh tế và năng lực cạnh tranh quốc gia. </a:t>
            </a:r>
            <a:endParaRPr lang="vi-VN" u="none" strike="noStrike" dirty="0">
              <a:solidFill>
                <a:srgbClr val="000000"/>
              </a:solidFill>
              <a:effectLst/>
              <a:latin typeface="Aptos" panose="020B0004020202020204" pitchFamily="34" charset="0"/>
            </a:endParaRPr>
          </a:p>
          <a:p>
            <a:pPr marL="514350" indent="-514350" algn="l">
              <a:buFont typeface="+mj-lt"/>
              <a:buAutoNum type="arabicPeriod"/>
            </a:pPr>
            <a:r>
              <a:rPr lang="vi-VN" u="none" strike="noStrike" dirty="0">
                <a:solidFill>
                  <a:srgbClr val="000000"/>
                </a:solidFill>
                <a:effectLst/>
                <a:latin typeface="Aptos" panose="020B0004020202020204" pitchFamily="34" charset="0"/>
              </a:rPr>
              <a:t>Định hướng thị trường và doanh nghiệp làm trung tâm</a:t>
            </a:r>
            <a:endParaRPr lang="vi-VN" u="none" strike="noStrike" dirty="0">
              <a:solidFill>
                <a:srgbClr val="000000"/>
              </a:solidFill>
              <a:effectLst/>
              <a:latin typeface="Aptos" panose="020B0004020202020204" pitchFamily="34" charset="0"/>
            </a:endParaRPr>
          </a:p>
          <a:p>
            <a:pPr lvl="1"/>
            <a:r>
              <a:rPr lang="vi-VN" u="none" strike="noStrike" dirty="0">
                <a:solidFill>
                  <a:srgbClr val="000000"/>
                </a:solidFill>
                <a:effectLst/>
                <a:latin typeface="Aptos" panose="020B0004020202020204" pitchFamily="34" charset="0"/>
              </a:rPr>
              <a:t>Chuyển từ mô hình quản lý khoa học công nghệ mang tính hành chính sang cơ chế thị trường, khuyến khích doanh nghiệp dẫn dắt đổi mới sáng tạo thay vì chỉ dựa vào đầu tư công. </a:t>
            </a:r>
            <a:endParaRPr lang="vi-VN" u="none" strike="noStrike" dirty="0">
              <a:solidFill>
                <a:srgbClr val="000000"/>
              </a:solidFill>
              <a:effectLst/>
              <a:latin typeface="Aptos" panose="020B0004020202020204" pitchFamily="34" charset="0"/>
            </a:endParaRPr>
          </a:p>
          <a:p>
            <a:pPr lvl="1"/>
            <a:r>
              <a:rPr lang="vi-VN" u="none" strike="noStrike" dirty="0">
                <a:solidFill>
                  <a:srgbClr val="000000"/>
                </a:solidFill>
                <a:effectLst/>
                <a:latin typeface="Aptos" panose="020B0004020202020204" pitchFamily="34" charset="0"/>
              </a:rPr>
              <a:t>Cơ chế hỗ trợ tài chính, ưu đãi thuế cho doanh nghiệp đầu tư vào R&amp;D được nhấn mạnh hơn.</a:t>
            </a:r>
            <a:endParaRPr lang="vi-VN" u="none" strike="noStrike" dirty="0">
              <a:solidFill>
                <a:srgbClr val="000000"/>
              </a:solidFill>
              <a:effectLst/>
              <a:latin typeface="Aptos" panose="020B0004020202020204" pitchFamily="34" charset="0"/>
            </a:endParaRPr>
          </a:p>
          <a:p>
            <a:pPr marL="514350" indent="-514350">
              <a:buFont typeface="+mj-lt"/>
              <a:buAutoNum type="arabicPeriod"/>
            </a:pPr>
            <a:r>
              <a:rPr lang="vi-VN" u="none" strike="noStrike" dirty="0">
                <a:solidFill>
                  <a:srgbClr val="000000"/>
                </a:solidFill>
                <a:effectLst/>
                <a:latin typeface="Aptos" panose="020B0004020202020204" pitchFamily="34" charset="0"/>
              </a:rPr>
              <a:t>Đẩy mạnh đầu tư tư nhân và hợp tác quốc tế</a:t>
            </a:r>
            <a:endParaRPr lang="vi-VN" u="none" strike="noStrike" dirty="0">
              <a:solidFill>
                <a:srgbClr val="000000"/>
              </a:solidFill>
              <a:effectLst/>
              <a:latin typeface="Aptos" panose="020B0004020202020204" pitchFamily="34" charset="0"/>
            </a:endParaRPr>
          </a:p>
          <a:p>
            <a:pPr lvl="1"/>
            <a:r>
              <a:rPr lang="vi-VN" u="none" strike="noStrike" dirty="0">
                <a:solidFill>
                  <a:srgbClr val="000000"/>
                </a:solidFill>
                <a:effectLst/>
                <a:latin typeface="Aptos" panose="020B0004020202020204" pitchFamily="34" charset="0"/>
              </a:rPr>
              <a:t>Trước đây, đầu tư R&amp;D chủ yếu từ ngân sách nhà nước. Nghị quyết 57 khuyến khích mạnh đầu tư tư nhân, tạo cơ chế thu hút vốn từ quỹ đầu tư mạo hiểm, hợp tác công - tư. </a:t>
            </a:r>
            <a:endParaRPr lang="vi-VN" u="none" strike="noStrike" dirty="0">
              <a:solidFill>
                <a:srgbClr val="000000"/>
              </a:solidFill>
              <a:effectLst/>
              <a:latin typeface="Aptos" panose="020B0004020202020204" pitchFamily="34" charset="0"/>
            </a:endParaRPr>
          </a:p>
          <a:p>
            <a:pPr lvl="1"/>
            <a:r>
              <a:rPr lang="vi-VN" u="none" strike="noStrike" dirty="0">
                <a:solidFill>
                  <a:srgbClr val="000000"/>
                </a:solidFill>
                <a:effectLst/>
                <a:latin typeface="Aptos" panose="020B0004020202020204" pitchFamily="34" charset="0"/>
              </a:rPr>
              <a:t>Tăng cường chuyển giao công nghệ từ nước ngoài, giảm sự phụ thuộc vào công nghệ nhập khẩu thụ động.</a:t>
            </a:r>
            <a:endParaRPr lang="vi-VN" u="none" strike="noStrike" dirty="0">
              <a:solidFill>
                <a:srgbClr val="000000"/>
              </a:solidFill>
              <a:effectLst/>
              <a:latin typeface="Aptos" panose="020B0004020202020204" pitchFamily="34" charset="0"/>
            </a:endParaRPr>
          </a:p>
          <a:p>
            <a:pPr marL="914400" lvl="1" indent="-457200">
              <a:buFont typeface="+mj-lt"/>
              <a:buAutoNum type="arabicPeriod"/>
            </a:pPr>
            <a:endParaRPr lang="vi-VN" u="none" strike="noStrike" dirty="0">
              <a:solidFill>
                <a:srgbClr val="000000"/>
              </a:solidFill>
              <a:effectLst/>
              <a:latin typeface="Aptos" panose="020B0004020202020204" pitchFamily="34" charset="0"/>
            </a:endParaRPr>
          </a:p>
          <a:p>
            <a:pPr marL="514350" indent="-514350">
              <a:buFont typeface="+mj-lt"/>
              <a:buAutoNum type="arabicPeriod"/>
            </a:pPr>
            <a:endParaRPr lang="en-US" dirty="0">
              <a:latin typeface="Aptos" panose="020B00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Sự khác biệt của Nghị quyết 57 (tiếp)</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startAt="4"/>
            </a:pPr>
            <a:r>
              <a:rPr lang="vi-VN" u="none" strike="noStrike" dirty="0">
                <a:solidFill>
                  <a:srgbClr val="000000"/>
                </a:solidFill>
                <a:effectLst/>
                <a:latin typeface="Aptos" panose="020B0004020202020204" pitchFamily="34" charset="0"/>
              </a:rPr>
              <a:t>Ưu tiên công nghệ cao, công nghệ lõi</a:t>
            </a:r>
            <a:endParaRPr lang="vi-VN" u="none" strike="noStrike" dirty="0">
              <a:solidFill>
                <a:srgbClr val="000000"/>
              </a:solidFill>
              <a:effectLst/>
              <a:latin typeface="Aptos" panose="020B0004020202020204" pitchFamily="34" charset="0"/>
            </a:endParaRPr>
          </a:p>
          <a:p>
            <a:pPr lvl="1"/>
            <a:r>
              <a:rPr lang="vi-VN" u="none" strike="noStrike" dirty="0">
                <a:solidFill>
                  <a:srgbClr val="000000"/>
                </a:solidFill>
                <a:effectLst/>
                <a:latin typeface="Aptos" panose="020B0004020202020204" pitchFamily="34" charset="0"/>
              </a:rPr>
              <a:t>Nhấn mạnh phát triển công nghệ số, trí tuệ nhân tạo, công nghệ sinh học, thay vì chỉ tập trung vào ứng dụng công nghệ chung chung. </a:t>
            </a:r>
            <a:endParaRPr lang="vi-VN" u="none" strike="noStrike" dirty="0">
              <a:solidFill>
                <a:srgbClr val="000000"/>
              </a:solidFill>
              <a:effectLst/>
              <a:latin typeface="Aptos" panose="020B0004020202020204" pitchFamily="34" charset="0"/>
            </a:endParaRPr>
          </a:p>
          <a:p>
            <a:pPr lvl="1"/>
            <a:r>
              <a:rPr lang="vi-VN" u="none" strike="noStrike" dirty="0">
                <a:solidFill>
                  <a:srgbClr val="000000"/>
                </a:solidFill>
                <a:effectLst/>
                <a:latin typeface="Aptos" panose="020B0004020202020204" pitchFamily="34" charset="0"/>
              </a:rPr>
              <a:t>Định hướng rõ hơn về công nghệ lõi, giúp Việt Nam tự chủ trong các lĩnh vực quan trọng thay vì chỉ gia công hay lắp ráp.</a:t>
            </a:r>
            <a:endParaRPr lang="vi-VN" u="none" strike="noStrike" dirty="0">
              <a:solidFill>
                <a:srgbClr val="000000"/>
              </a:solidFill>
              <a:effectLst/>
              <a:latin typeface="Aptos" panose="020B0004020202020204" pitchFamily="34" charset="0"/>
            </a:endParaRPr>
          </a:p>
          <a:p>
            <a:pPr marL="514350" indent="-514350">
              <a:buFont typeface="+mj-lt"/>
              <a:buAutoNum type="arabicPeriod" startAt="5"/>
            </a:pPr>
            <a:r>
              <a:rPr lang="en-US" u="none" strike="noStrike" dirty="0" err="1">
                <a:solidFill>
                  <a:srgbClr val="000000"/>
                </a:solidFill>
                <a:effectLst/>
                <a:latin typeface="Aptos" panose="020B0004020202020204" pitchFamily="34" charset="0"/>
              </a:rPr>
              <a:t>Phát</a:t>
            </a:r>
            <a:r>
              <a:rPr lang="en-US" u="none" strike="noStrike" dirty="0">
                <a:solidFill>
                  <a:srgbClr val="000000"/>
                </a:solidFill>
                <a:effectLst/>
                <a:latin typeface="Aptos" panose="020B0004020202020204" pitchFamily="34" charset="0"/>
              </a:rPr>
              <a:t> </a:t>
            </a:r>
            <a:r>
              <a:rPr lang="en-US" u="none" strike="noStrike" dirty="0" err="1">
                <a:solidFill>
                  <a:srgbClr val="000000"/>
                </a:solidFill>
                <a:effectLst/>
                <a:latin typeface="Aptos" panose="020B0004020202020204" pitchFamily="34" charset="0"/>
              </a:rPr>
              <a:t>triển</a:t>
            </a:r>
            <a:r>
              <a:rPr lang="en-US" u="none" strike="noStrike" dirty="0">
                <a:solidFill>
                  <a:srgbClr val="000000"/>
                </a:solidFill>
                <a:effectLst/>
                <a:latin typeface="Aptos" panose="020B0004020202020204" pitchFamily="34" charset="0"/>
              </a:rPr>
              <a:t> </a:t>
            </a:r>
            <a:r>
              <a:rPr lang="en-US" u="none" strike="noStrike" dirty="0" err="1">
                <a:solidFill>
                  <a:srgbClr val="000000"/>
                </a:solidFill>
                <a:effectLst/>
                <a:latin typeface="Aptos" panose="020B0004020202020204" pitchFamily="34" charset="0"/>
              </a:rPr>
              <a:t>hệ</a:t>
            </a:r>
            <a:r>
              <a:rPr lang="en-US" u="none" strike="noStrike" dirty="0">
                <a:solidFill>
                  <a:srgbClr val="000000"/>
                </a:solidFill>
                <a:effectLst/>
                <a:latin typeface="Aptos" panose="020B0004020202020204" pitchFamily="34" charset="0"/>
              </a:rPr>
              <a:t> </a:t>
            </a:r>
            <a:r>
              <a:rPr lang="en-US" u="none" strike="noStrike" dirty="0" err="1">
                <a:solidFill>
                  <a:srgbClr val="000000"/>
                </a:solidFill>
                <a:effectLst/>
                <a:latin typeface="Aptos" panose="020B0004020202020204" pitchFamily="34" charset="0"/>
              </a:rPr>
              <a:t>sinh</a:t>
            </a:r>
            <a:r>
              <a:rPr lang="en-US" u="none" strike="noStrike" dirty="0">
                <a:solidFill>
                  <a:srgbClr val="000000"/>
                </a:solidFill>
                <a:effectLst/>
                <a:latin typeface="Aptos" panose="020B0004020202020204" pitchFamily="34" charset="0"/>
              </a:rPr>
              <a:t> </a:t>
            </a:r>
            <a:r>
              <a:rPr lang="en-US" u="none" strike="noStrike" dirty="0" err="1">
                <a:solidFill>
                  <a:srgbClr val="000000"/>
                </a:solidFill>
                <a:effectLst/>
                <a:latin typeface="Aptos" panose="020B0004020202020204" pitchFamily="34" charset="0"/>
              </a:rPr>
              <a:t>thái</a:t>
            </a:r>
            <a:r>
              <a:rPr lang="en-US" u="none" strike="noStrike" dirty="0">
                <a:solidFill>
                  <a:srgbClr val="000000"/>
                </a:solidFill>
                <a:effectLst/>
                <a:latin typeface="Aptos" panose="020B0004020202020204" pitchFamily="34" charset="0"/>
              </a:rPr>
              <a:t> </a:t>
            </a:r>
            <a:r>
              <a:rPr lang="en-US" u="none" strike="noStrike" dirty="0" err="1">
                <a:solidFill>
                  <a:srgbClr val="000000"/>
                </a:solidFill>
                <a:effectLst/>
                <a:latin typeface="Aptos" panose="020B0004020202020204" pitchFamily="34" charset="0"/>
              </a:rPr>
              <a:t>khởi</a:t>
            </a:r>
            <a:r>
              <a:rPr lang="en-US" u="none" strike="noStrike" dirty="0">
                <a:solidFill>
                  <a:srgbClr val="000000"/>
                </a:solidFill>
                <a:effectLst/>
                <a:latin typeface="Aptos" panose="020B0004020202020204" pitchFamily="34" charset="0"/>
              </a:rPr>
              <a:t> </a:t>
            </a:r>
            <a:r>
              <a:rPr lang="en-US" u="none" strike="noStrike" dirty="0" err="1">
                <a:solidFill>
                  <a:srgbClr val="000000"/>
                </a:solidFill>
                <a:effectLst/>
                <a:latin typeface="Aptos" panose="020B0004020202020204" pitchFamily="34" charset="0"/>
              </a:rPr>
              <a:t>nghiệp</a:t>
            </a:r>
            <a:r>
              <a:rPr lang="en-US" u="none" strike="noStrike" dirty="0">
                <a:solidFill>
                  <a:srgbClr val="000000"/>
                </a:solidFill>
                <a:effectLst/>
                <a:latin typeface="Aptos" panose="020B0004020202020204" pitchFamily="34" charset="0"/>
              </a:rPr>
              <a:t> </a:t>
            </a:r>
            <a:r>
              <a:rPr lang="en-US" u="none" strike="noStrike" dirty="0" err="1">
                <a:solidFill>
                  <a:srgbClr val="000000"/>
                </a:solidFill>
                <a:effectLst/>
                <a:latin typeface="Aptos" panose="020B0004020202020204" pitchFamily="34" charset="0"/>
              </a:rPr>
              <a:t>sáng</a:t>
            </a:r>
            <a:r>
              <a:rPr lang="en-US" u="none" strike="noStrike" dirty="0">
                <a:solidFill>
                  <a:srgbClr val="000000"/>
                </a:solidFill>
                <a:effectLst/>
                <a:latin typeface="Aptos" panose="020B0004020202020204" pitchFamily="34" charset="0"/>
              </a:rPr>
              <a:t> </a:t>
            </a:r>
            <a:r>
              <a:rPr lang="en-US" u="none" strike="noStrike" dirty="0" err="1">
                <a:solidFill>
                  <a:srgbClr val="000000"/>
                </a:solidFill>
                <a:effectLst/>
                <a:latin typeface="Aptos" panose="020B0004020202020204" pitchFamily="34" charset="0"/>
              </a:rPr>
              <a:t>tạo</a:t>
            </a:r>
            <a:endParaRPr lang="en-US" u="none" strike="noStrike" dirty="0">
              <a:solidFill>
                <a:srgbClr val="000000"/>
              </a:solidFill>
              <a:effectLst/>
              <a:latin typeface="Aptos" panose="020B0004020202020204" pitchFamily="34" charset="0"/>
            </a:endParaRPr>
          </a:p>
          <a:p>
            <a:pPr lvl="1"/>
            <a:r>
              <a:rPr lang="vi-VN" u="none" strike="noStrike" dirty="0">
                <a:solidFill>
                  <a:srgbClr val="000000"/>
                </a:solidFill>
                <a:effectLst/>
                <a:latin typeface="Aptos" panose="020B0004020202020204" pitchFamily="34" charset="0"/>
              </a:rPr>
              <a:t>Tạo điều kiện thuận lợi hơn về thể chế, tài chính, thị trường để thúc đẩy hệ sinh thái startup, giúp các doanh nghiệp công nghệ Việt Nam có thể vươn tầm quốc tế.</a:t>
            </a:r>
            <a:endParaRPr lang="vi-VN" u="none" strike="noStrike" dirty="0">
              <a:solidFill>
                <a:srgbClr val="000000"/>
              </a:solidFill>
              <a:effectLst/>
              <a:latin typeface="Aptos" panose="020B0004020202020204" pitchFamily="34" charset="0"/>
            </a:endParaRPr>
          </a:p>
          <a:p>
            <a:pPr marL="0" indent="0">
              <a:buNone/>
            </a:pPr>
            <a:r>
              <a:rPr lang="vi-VN" sz="2200" u="none" strike="noStrike" dirty="0">
                <a:solidFill>
                  <a:srgbClr val="000000"/>
                </a:solidFill>
                <a:effectLst/>
                <a:latin typeface="Aptos" panose="020B0004020202020204" pitchFamily="34" charset="0"/>
              </a:rPr>
              <a:t>Nghị quyết 57 thể hiện sự chuyển hướng mạnh mẽ từ mô hình quản lý khoa học công nghệ tập trung, phụ thuộc vào ngân sách nhà nước sang mô hình hướng thị trường, doanh nghiệp làm trung tâm, tăng cường hợp tác quốc tế, phù hợp với xu hướng toàn cầu.</a:t>
            </a:r>
            <a:endParaRPr lang="vi-VN" sz="2200" u="none" strike="noStrike" dirty="0">
              <a:solidFill>
                <a:srgbClr val="000000"/>
              </a:solidFill>
              <a:effectLst/>
              <a:latin typeface="Aptos" panose="020B00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a:t>Nghị quyết 193 của Quốc hội </a:t>
            </a:r>
            <a:r>
              <a:rPr lang="vi-VN" sz="3600" u="none" strike="noStrike" dirty="0">
                <a:solidFill>
                  <a:srgbClr val="031739"/>
                </a:solidFill>
                <a:effectLst/>
                <a:latin typeface="Aptos Display" panose="020B0004020202020204" pitchFamily="34" charset="0"/>
              </a:rPr>
              <a:t>thí điểm một số cơ chế, chính sách đặc biệt tạo đột phá phát triển khoa học, công nghệ, đổi mới sáng tạo, chuyển đổi số quốc gia</a:t>
            </a:r>
            <a:endParaRPr lang="en-US" dirty="0">
              <a:latin typeface="Aptos Display" panose="020B0004020202020204" pitchFamily="34" charset="0"/>
            </a:endParaRPr>
          </a:p>
        </p:txBody>
      </p:sp>
      <p:sp>
        <p:nvSpPr>
          <p:cNvPr id="3" name="Content Placeholder 2"/>
          <p:cNvSpPr>
            <a:spLocks noGrp="1"/>
          </p:cNvSpPr>
          <p:nvPr>
            <p:ph idx="1"/>
          </p:nvPr>
        </p:nvSpPr>
        <p:spPr/>
        <p:txBody>
          <a:bodyPr>
            <a:normAutofit fontScale="92500"/>
          </a:bodyPr>
          <a:lstStyle/>
          <a:p>
            <a:pPr marL="0" indent="0">
              <a:buNone/>
            </a:pPr>
            <a:r>
              <a:rPr lang="en-US" dirty="0"/>
              <a:t>M</a:t>
            </a:r>
            <a:r>
              <a:rPr lang="en-US" dirty="0"/>
              <a:t>ột số chính sách nổi bật: </a:t>
            </a:r>
            <a:endParaRPr lang="en-US" dirty="0"/>
          </a:p>
          <a:p>
            <a:pPr>
              <a:buFont typeface="Wingdings" panose="05000000000000000000" pitchFamily="2" charset="2"/>
              <a:buChar char="ü"/>
            </a:pPr>
            <a:r>
              <a:rPr lang="en-US" dirty="0"/>
              <a:t>Chấp nhận rủi ro trong nghiên cứu KHCN</a:t>
            </a:r>
            <a:endParaRPr lang="en-US" dirty="0"/>
          </a:p>
          <a:p>
            <a:pPr>
              <a:buFont typeface="Wingdings" panose="05000000000000000000" pitchFamily="2" charset="2"/>
              <a:buChar char="ü"/>
            </a:pPr>
            <a:r>
              <a:rPr lang="en-US" dirty="0"/>
              <a:t>Cấp kinh phí KHCN theo cơ chế quỹ phát triển KHCN, giảm thủ tục </a:t>
            </a:r>
            <a:endParaRPr lang="en-US" dirty="0"/>
          </a:p>
          <a:p>
            <a:pPr>
              <a:buFont typeface="Wingdings" panose="05000000000000000000" pitchFamily="2" charset="2"/>
              <a:buChar char="ü"/>
            </a:pPr>
            <a:r>
              <a:rPr lang="en-US" dirty="0"/>
              <a:t>Tạo thuận lợi thương mại hoá (sở hữu tài sản, quyền thành lập công ty…)</a:t>
            </a:r>
            <a:endParaRPr lang="en-US" dirty="0"/>
          </a:p>
          <a:p>
            <a:pPr>
              <a:buFont typeface="Wingdings" panose="05000000000000000000" pitchFamily="2" charset="2"/>
              <a:buChar char="ü"/>
            </a:pPr>
            <a:r>
              <a:rPr lang="en-US" dirty="0"/>
              <a:t>Ưu đãi thuế (khoản </a:t>
            </a:r>
            <a:r>
              <a:rPr lang="vi-VN" dirty="0"/>
              <a:t>DN</a:t>
            </a:r>
            <a:r>
              <a:rPr lang="en-US" dirty="0"/>
              <a:t> tài trợ cho KHCN, chi cho R&amp;D của mình được tính </a:t>
            </a:r>
            <a:endParaRPr lang="en-US" dirty="0"/>
          </a:p>
          <a:p>
            <a:pPr>
              <a:buFont typeface="Wingdings" panose="05000000000000000000" pitchFamily="2" charset="2"/>
              <a:buChar char="ü"/>
            </a:pPr>
            <a:r>
              <a:rPr lang="en-US" dirty="0"/>
              <a:t>Cơ chế đặc biệt để phát triển hạ tầng (Hỗ trợ tài chính để triển khai nhanh 5G, phát triển cáp biển viễn thông – cho chỉ định thầu, thí điểm ứng dụng vệ tinh tầm thấp…)</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
            </a:r>
            <a:r>
              <a:rPr lang="en-US" dirty="0"/>
              <a:t>ghị quyết của Đảng về doanh nghiệp tư nhân </a:t>
            </a:r>
            <a:endParaRPr lang="en-US" dirty="0"/>
          </a:p>
        </p:txBody>
      </p:sp>
      <p:sp>
        <p:nvSpPr>
          <p:cNvPr id="3" name="Content Placeholder 2"/>
          <p:cNvSpPr>
            <a:spLocks noGrp="1"/>
          </p:cNvSpPr>
          <p:nvPr>
            <p:ph idx="1"/>
          </p:nvPr>
        </p:nvSpPr>
        <p:spPr/>
        <p:txBody>
          <a:bodyPr>
            <a:normAutofit/>
          </a:bodyPr>
          <a:lstStyle/>
          <a:p>
            <a:r>
              <a:rPr lang="en-US" sz="3200" dirty="0">
                <a:latin typeface="Aptos" panose="020B0004020202020204" pitchFamily="34" charset="0"/>
              </a:rPr>
              <a:t>Nghị quyết 10 (năm 2017) về D</a:t>
            </a:r>
            <a:r>
              <a:rPr lang="vi-VN" sz="3200" dirty="0">
                <a:latin typeface="Aptos" panose="020B0004020202020204" pitchFamily="34" charset="0"/>
              </a:rPr>
              <a:t>N tư nhân chưa đạt mục tiêu. Cần một nghị quyết mới, các chính sách mạnh mẽ hơn</a:t>
            </a:r>
            <a:endParaRPr lang="vi-VN" sz="3200" dirty="0">
              <a:latin typeface="Aptos" panose="020B0004020202020204" pitchFamily="34" charset="0"/>
            </a:endParaRPr>
          </a:p>
          <a:p>
            <a:pPr>
              <a:lnSpc>
                <a:spcPct val="100000"/>
              </a:lnSpc>
            </a:pPr>
            <a:r>
              <a:rPr lang="vi-VN" sz="3200" dirty="0">
                <a:latin typeface="Aptos" panose="020B0004020202020204" pitchFamily="34" charset="0"/>
              </a:rPr>
              <a:t>Một số hạn chế cơ bản của KTTN</a:t>
            </a:r>
            <a:endParaRPr lang="en-US" sz="3200" dirty="0">
              <a:latin typeface="Aptos" panose="020B0004020202020204" pitchFamily="34" charset="0"/>
            </a:endParaRPr>
          </a:p>
          <a:p>
            <a:pPr marL="742950" lvl="1" indent="-285750">
              <a:buFont typeface="Courier New" panose="02070309020205020404" pitchFamily="49" charset="0"/>
              <a:buChar char="o"/>
            </a:pPr>
            <a:r>
              <a:rPr lang="vi-VN" sz="2800" kern="100" dirty="0">
                <a:effectLst/>
                <a:latin typeface="Aptos" panose="020B0004020202020204" pitchFamily="34" charset="0"/>
                <a:ea typeface="Aptos" panose="020B0004020202020204" pitchFamily="34" charset="0"/>
                <a:cs typeface="Times New Roman (Body CS)"/>
              </a:rPr>
              <a:t>Quy mô nhỏ, năng lực cạnh tranh thấp, thiếu DN đầu đàn</a:t>
            </a:r>
            <a:endParaRPr lang="en-US" sz="2800" kern="100" dirty="0">
              <a:effectLst/>
              <a:latin typeface="Aptos" panose="020B0004020202020204" pitchFamily="34" charset="0"/>
              <a:ea typeface="Aptos" panose="020B0004020202020204" pitchFamily="34" charset="0"/>
              <a:cs typeface="Times New Roman (Body CS)"/>
            </a:endParaRPr>
          </a:p>
          <a:p>
            <a:pPr marL="742950" lvl="1" indent="-285750">
              <a:buFont typeface="Courier New" panose="02070309020205020404" pitchFamily="49" charset="0"/>
              <a:buChar char="o"/>
            </a:pPr>
            <a:r>
              <a:rPr lang="vi-VN" sz="2800" kern="100" dirty="0">
                <a:effectLst/>
                <a:latin typeface="Aptos" panose="020B0004020202020204" pitchFamily="34" charset="0"/>
                <a:ea typeface="Aptos" panose="020B0004020202020204" pitchFamily="34" charset="0"/>
                <a:cs typeface="Times New Roman (Body CS)"/>
              </a:rPr>
              <a:t>Thiếu sự liên kết, tư duy kinh doanh ngắn hạn</a:t>
            </a:r>
            <a:endParaRPr lang="en-US" sz="2800" kern="100" dirty="0">
              <a:effectLst/>
              <a:latin typeface="Aptos" panose="020B0004020202020204" pitchFamily="34" charset="0"/>
              <a:ea typeface="Aptos" panose="020B0004020202020204" pitchFamily="34" charset="0"/>
              <a:cs typeface="Times New Roman (Body CS)"/>
            </a:endParaRPr>
          </a:p>
          <a:p>
            <a:pPr marL="742950" lvl="1" indent="-285750">
              <a:buFont typeface="Courier New" panose="02070309020205020404" pitchFamily="49" charset="0"/>
              <a:buChar char="o"/>
            </a:pPr>
            <a:r>
              <a:rPr lang="vi-VN" sz="2800" kern="100" dirty="0">
                <a:effectLst/>
                <a:latin typeface="Aptos" panose="020B0004020202020204" pitchFamily="34" charset="0"/>
                <a:ea typeface="Aptos" panose="020B0004020202020204" pitchFamily="34" charset="0"/>
                <a:cs typeface="Times New Roman (Body CS)"/>
              </a:rPr>
              <a:t>Hộ kinh doanh số lượng lớn nhưng manh mún</a:t>
            </a:r>
            <a:endParaRPr lang="en-US" sz="2800" kern="100" dirty="0">
              <a:effectLst/>
              <a:latin typeface="Aptos" panose="020B0004020202020204" pitchFamily="34" charset="0"/>
              <a:ea typeface="Aptos" panose="020B0004020202020204" pitchFamily="34" charset="0"/>
              <a:cs typeface="Times New Roman (Body CS)"/>
            </a:endParaRPr>
          </a:p>
          <a:p>
            <a:pPr marL="742950" lvl="1" indent="-285750">
              <a:buFont typeface="Courier New" panose="02070309020205020404" pitchFamily="49" charset="0"/>
              <a:buChar char="o"/>
            </a:pPr>
            <a:r>
              <a:rPr lang="vi-VN" sz="2800" kern="100" dirty="0">
                <a:effectLst/>
                <a:latin typeface="Aptos" panose="020B0004020202020204" pitchFamily="34" charset="0"/>
                <a:ea typeface="Aptos" panose="020B0004020202020204" pitchFamily="34" charset="0"/>
                <a:cs typeface="Times New Roman (Body CS)"/>
              </a:rPr>
              <a:t>DN tư nhân tham gia chính sách, hạn chế, hiệp hội yếu</a:t>
            </a:r>
            <a:endParaRPr lang="en-US" sz="2800" kern="100" dirty="0">
              <a:latin typeface="Aptos" panose="020B0004020202020204" pitchFamily="34" charset="0"/>
              <a:ea typeface="Aptos" panose="020B0004020202020204" pitchFamily="34" charset="0"/>
              <a:cs typeface="Times New Roman (Body CS)"/>
            </a:endParaRPr>
          </a:p>
          <a:p>
            <a:pPr marL="742950" lvl="1" indent="-285750">
              <a:buFont typeface="Courier New" panose="02070309020205020404" pitchFamily="49" charset="0"/>
              <a:buChar char="o"/>
            </a:pPr>
            <a:r>
              <a:rPr lang="vi-VN" sz="2800" dirty="0">
                <a:effectLst/>
                <a:latin typeface="Aptos" panose="020B0004020202020204" pitchFamily="34" charset="0"/>
                <a:ea typeface="Aptos" panose="020B0004020202020204" pitchFamily="34" charset="0"/>
                <a:cs typeface="Times New Roman (Body CS)"/>
              </a:rPr>
              <a:t>Cạnh tranh kém lành mạnh, thiếu bền vững. </a:t>
            </a:r>
            <a:endParaRPr lang="vi-VN" sz="2800" dirty="0">
              <a:effectLst/>
              <a:latin typeface="Aptos" panose="020B0004020202020204" pitchFamily="34" charset="0"/>
              <a:ea typeface="Aptos" panose="020B0004020202020204" pitchFamily="34" charset="0"/>
              <a:cs typeface="Times New Roman (Body CS)"/>
            </a:endParaRPr>
          </a:p>
          <a:p>
            <a:pPr marL="285750" indent="-285750">
              <a:buFont typeface="Courier New" panose="02070309020205020404" pitchFamily="49" charset="0"/>
              <a:buChar char="o"/>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
            </a:r>
            <a:r>
              <a:rPr lang="en-US" dirty="0"/>
              <a:t>ghị quyết của Đảng về doanh nghiệp tư nhân (tiếp)</a:t>
            </a:r>
            <a:endParaRPr lang="en-US" dirty="0"/>
          </a:p>
        </p:txBody>
      </p:sp>
      <p:sp>
        <p:nvSpPr>
          <p:cNvPr id="3" name="Content Placeholder 2"/>
          <p:cNvSpPr>
            <a:spLocks noGrp="1"/>
          </p:cNvSpPr>
          <p:nvPr>
            <p:ph idx="1"/>
          </p:nvPr>
        </p:nvSpPr>
        <p:spPr>
          <a:xfrm>
            <a:off x="838200" y="1825625"/>
            <a:ext cx="10712116" cy="4667250"/>
          </a:xfrm>
        </p:spPr>
        <p:txBody>
          <a:bodyPr>
            <a:noAutofit/>
          </a:bodyPr>
          <a:lstStyle/>
          <a:p>
            <a:pPr marL="0" indent="0">
              <a:buNone/>
            </a:pPr>
            <a:r>
              <a:rPr lang="vi-VN" sz="2400" b="1" dirty="0">
                <a:latin typeface="Aptos" panose="020B0004020202020204" pitchFamily="34" charset="0"/>
              </a:rPr>
              <a:t>Các giải pháp chính đang thảo luận:</a:t>
            </a:r>
            <a:endParaRPr lang="vi-VN" sz="2400" b="1" dirty="0">
              <a:latin typeface="Aptos" panose="020B0004020202020204" pitchFamily="34" charset="0"/>
            </a:endParaRPr>
          </a:p>
          <a:p>
            <a:pPr marL="742950" lvl="1" indent="-285750">
              <a:buFont typeface="Courier New" panose="02070309020205020404" pitchFamily="49" charset="0"/>
              <a:buChar char="o"/>
            </a:pPr>
            <a:r>
              <a:rPr lang="vi-VN" sz="2200" dirty="0">
                <a:effectLst/>
                <a:latin typeface="Aptos" panose="020B0004020202020204" pitchFamily="34" charset="0"/>
                <a:ea typeface="Aptos" panose="020B0004020202020204" pitchFamily="34" charset="0"/>
                <a:cs typeface="Times New Roman (Body CS)"/>
              </a:rPr>
              <a:t>Đổi mới tư duy, tạo nhận thức cao về vai trò, vị trí của DN tư nhân. Khẳng định kinh tế tư nhân là </a:t>
            </a:r>
            <a:r>
              <a:rPr lang="vi-VN" sz="2200" b="1" dirty="0">
                <a:effectLst/>
                <a:latin typeface="Aptos" panose="020B0004020202020204" pitchFamily="34" charset="0"/>
                <a:ea typeface="Aptos" panose="020B0004020202020204" pitchFamily="34" charset="0"/>
                <a:cs typeface="Times New Roman (Body CS)"/>
              </a:rPr>
              <a:t>động lực quan trọng nhất </a:t>
            </a:r>
            <a:r>
              <a:rPr lang="vi-VN" sz="2200" dirty="0">
                <a:effectLst/>
                <a:latin typeface="Aptos" panose="020B0004020202020204" pitchFamily="34" charset="0"/>
                <a:ea typeface="Aptos" panose="020B0004020202020204" pitchFamily="34" charset="0"/>
                <a:cs typeface="Times New Roman (Body CS)"/>
              </a:rPr>
              <a:t>của nền kinh tế </a:t>
            </a:r>
            <a:endParaRPr lang="en-US" sz="2200" dirty="0">
              <a:effectLst/>
              <a:latin typeface="Aptos" panose="020B0004020202020204" pitchFamily="34" charset="0"/>
            </a:endParaRPr>
          </a:p>
          <a:p>
            <a:pPr marL="742950" lvl="1" indent="-285750">
              <a:buFont typeface="Courier New" panose="02070309020205020404" pitchFamily="49" charset="0"/>
              <a:buChar char="o"/>
            </a:pPr>
            <a:r>
              <a:rPr lang="vi-VN" sz="2200" dirty="0">
                <a:effectLst/>
                <a:latin typeface="Aptos" panose="020B0004020202020204" pitchFamily="34" charset="0"/>
                <a:ea typeface="Aptos" panose="020B0004020202020204" pitchFamily="34" charset="0"/>
                <a:cs typeface="Times New Roman (Body CS)"/>
              </a:rPr>
              <a:t>Chiến lược DN tư nhân</a:t>
            </a:r>
            <a:r>
              <a:rPr lang="en-US" sz="2200" dirty="0">
                <a:latin typeface="Aptos" panose="020B0004020202020204" pitchFamily="34" charset="0"/>
                <a:ea typeface="Aptos" panose="020B0004020202020204" pitchFamily="34" charset="0"/>
                <a:cs typeface="Times New Roman (Body CS)"/>
              </a:rPr>
              <a:t>: </a:t>
            </a:r>
            <a:r>
              <a:rPr lang="vi-VN" sz="2200" b="1" dirty="0">
                <a:effectLst/>
                <a:latin typeface="Aptos" panose="020B0004020202020204" pitchFamily="34" charset="0"/>
                <a:ea typeface="Aptos" panose="020B0004020202020204" pitchFamily="34" charset="0"/>
                <a:cs typeface="Times New Roman (Body CS)"/>
              </a:rPr>
              <a:t>DN lớn giải </a:t>
            </a:r>
            <a:r>
              <a:rPr lang="vi-VN" sz="2200" dirty="0">
                <a:effectLst/>
                <a:latin typeface="Aptos" panose="020B0004020202020204" pitchFamily="34" charset="0"/>
                <a:ea typeface="Aptos" panose="020B0004020202020204" pitchFamily="34" charset="0"/>
                <a:cs typeface="Times New Roman (Body CS)"/>
              </a:rPr>
              <a:t>bài toán lớn, thách thức lớn, giảm phụ thuộc vào BĐS và tài chính, tham gia các chương trình lớn quốc gia; </a:t>
            </a:r>
            <a:r>
              <a:rPr lang="vi-VN" sz="2200" b="1" dirty="0">
                <a:effectLst/>
                <a:latin typeface="Aptos" panose="020B0004020202020204" pitchFamily="34" charset="0"/>
                <a:ea typeface="Aptos" panose="020B0004020202020204" pitchFamily="34" charset="0"/>
                <a:cs typeface="Times New Roman (Body CS)"/>
              </a:rPr>
              <a:t>DN vừa và nhỏ </a:t>
            </a:r>
            <a:r>
              <a:rPr lang="vi-VN" sz="2200" dirty="0">
                <a:effectLst/>
                <a:latin typeface="Aptos" panose="020B0004020202020204" pitchFamily="34" charset="0"/>
                <a:ea typeface="Aptos" panose="020B0004020202020204" pitchFamily="34" charset="0"/>
                <a:cs typeface="Times New Roman (Body CS)"/>
              </a:rPr>
              <a:t>tập trung phát huy sức mạnh lực lượng đông đảo, tính đa dạng và khả năng thích ứng, hình thành chuỗi. </a:t>
            </a:r>
            <a:r>
              <a:rPr lang="vi-VN" sz="2200" b="1" dirty="0">
                <a:effectLst/>
                <a:latin typeface="Aptos" panose="020B0004020202020204" pitchFamily="34" charset="0"/>
                <a:ea typeface="Aptos" panose="020B0004020202020204" pitchFamily="34" charset="0"/>
                <a:cs typeface="Times New Roman (Body CS)"/>
              </a:rPr>
              <a:t>Hộ kinh doanh </a:t>
            </a:r>
            <a:r>
              <a:rPr lang="vi-VN" sz="2200" dirty="0">
                <a:effectLst/>
                <a:latin typeface="Aptos" panose="020B0004020202020204" pitchFamily="34" charset="0"/>
                <a:ea typeface="Aptos" panose="020B0004020202020204" pitchFamily="34" charset="0"/>
                <a:cs typeface="Times New Roman (Body CS)"/>
              </a:rPr>
              <a:t>chuyển sang mô hình DN, tăng tính chuyên nghiệp và khả năng cạnh tranh. </a:t>
            </a:r>
            <a:endParaRPr lang="en-US" sz="2200" dirty="0">
              <a:effectLst/>
              <a:latin typeface="Aptos" panose="020B0004020202020204" pitchFamily="34" charset="0"/>
            </a:endParaRPr>
          </a:p>
          <a:p>
            <a:pPr marL="742950" lvl="1" indent="-285750">
              <a:buFont typeface="Courier New" panose="02070309020205020404" pitchFamily="49" charset="0"/>
              <a:buChar char="o"/>
            </a:pPr>
            <a:r>
              <a:rPr lang="en-US" sz="2200" dirty="0">
                <a:latin typeface="Aptos" panose="020B0004020202020204" pitchFamily="34" charset="0"/>
              </a:rPr>
              <a:t>Chính sách với DN lớn: cơ chế đặt hàng, luồng xanh trong các dự án quan trọng, chính sách đặc thù một số ngành trọng điểm (AI, chip bán dẫn…)</a:t>
            </a:r>
            <a:endParaRPr lang="en-US" sz="2200" dirty="0">
              <a:latin typeface="Aptos" panose="020B0004020202020204" pitchFamily="34" charset="0"/>
            </a:endParaRPr>
          </a:p>
          <a:p>
            <a:pPr marL="742950" lvl="1" indent="-285750">
              <a:buFont typeface="Courier New" panose="02070309020205020404" pitchFamily="49" charset="0"/>
              <a:buChar char="o"/>
            </a:pPr>
            <a:r>
              <a:rPr lang="en-US" sz="2200" dirty="0">
                <a:latin typeface="Aptos" panose="020B0004020202020204" pitchFamily="34" charset="0"/>
              </a:rPr>
              <a:t>Chính sách với DN vừa và nhỏ: tiếp cận tài chính, quỹ mạo hiểm, hỗ trợ xuất khẩu, kết nối với FDI… </a:t>
            </a:r>
            <a:endParaRPr lang="en-US" sz="2200" dirty="0">
              <a:latin typeface="Aptos" panose="020B0004020202020204" pitchFamily="34" charset="0"/>
            </a:endParaRPr>
          </a:p>
          <a:p>
            <a:pPr marL="742950" lvl="1" indent="-285750">
              <a:buFont typeface="Courier New" panose="02070309020205020404" pitchFamily="49" charset="0"/>
              <a:buChar char="o"/>
            </a:pPr>
            <a:r>
              <a:rPr lang="en-US" sz="2200" dirty="0">
                <a:latin typeface="Aptos" panose="020B0004020202020204" pitchFamily="34" charset="0"/>
              </a:rPr>
              <a:t>Chính sách với DN siêu nhỏ, hộ kinh doanh: Luật về hộ kinh doanh, quỹ hỗ trợ khởi nghiệp, tài chính vi mô, chính sách hỗ trợ hiệu quả, đơn giản về thủ tục tài chính, thuế… </a:t>
            </a:r>
            <a:endParaRPr lang="en-US" sz="2200" dirty="0">
              <a:latin typeface="Aptos" panose="020B00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Thay đổi quy trình làm luật</a:t>
            </a:r>
            <a:endParaRPr lang="en-US" dirty="0"/>
          </a:p>
        </p:txBody>
      </p:sp>
      <p:sp>
        <p:nvSpPr>
          <p:cNvPr id="3" name="Content Placeholder 2"/>
          <p:cNvSpPr>
            <a:spLocks noGrp="1"/>
          </p:cNvSpPr>
          <p:nvPr>
            <p:ph idx="1"/>
          </p:nvPr>
        </p:nvSpPr>
        <p:spPr>
          <a:xfrm>
            <a:off x="838200" y="1584107"/>
            <a:ext cx="10515600" cy="4351338"/>
          </a:xfrm>
        </p:spPr>
        <p:txBody>
          <a:bodyPr>
            <a:normAutofit/>
          </a:bodyPr>
          <a:lstStyle/>
          <a:p>
            <a:pPr marL="0" indent="0">
              <a:buNone/>
            </a:pPr>
            <a:r>
              <a:rPr lang="en-US" sz="2000" kern="0" dirty="0" err="1">
                <a:effectLst/>
                <a:latin typeface="Aptos" panose="020B0004020202020204" pitchFamily="34" charset="0"/>
                <a:ea typeface="Aptos" panose="020B0004020202020204" pitchFamily="34" charset="0"/>
                <a:cs typeface="Calibri Light" panose="020F0302020204030204" pitchFamily="34" charset="0"/>
              </a:rPr>
              <a:t>Ngày</a:t>
            </a:r>
            <a:r>
              <a:rPr lang="en-US" sz="2000" kern="0" dirty="0">
                <a:effectLst/>
                <a:latin typeface="Aptos" panose="020B0004020202020204" pitchFamily="34" charset="0"/>
                <a:ea typeface="Aptos" panose="020B0004020202020204" pitchFamily="34" charset="0"/>
                <a:cs typeface="Calibri Light" panose="020F0302020204030204" pitchFamily="34" charset="0"/>
              </a:rPr>
              <a:t> 19/2, QH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chính</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thức</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thông</a:t>
            </a:r>
            <a:r>
              <a:rPr lang="en-US" sz="2000" kern="0" dirty="0">
                <a:effectLst/>
                <a:latin typeface="Aptos" panose="020B0004020202020204" pitchFamily="34" charset="0"/>
                <a:ea typeface="Aptos" panose="020B0004020202020204" pitchFamily="34" charset="0"/>
                <a:cs typeface="Calibri Light" panose="020F0302020204030204" pitchFamily="34" charset="0"/>
              </a:rPr>
              <a:t> qua </a:t>
            </a:r>
            <a:r>
              <a:rPr lang="en-US" sz="2000" b="1" kern="0" dirty="0" err="1">
                <a:effectLst/>
                <a:latin typeface="Aptos" panose="020B0004020202020204" pitchFamily="34" charset="0"/>
                <a:ea typeface="Aptos" panose="020B0004020202020204" pitchFamily="34" charset="0"/>
                <a:cs typeface="Calibri Light" panose="020F0302020204030204" pitchFamily="34" charset="0"/>
              </a:rPr>
              <a:t>Luật</a:t>
            </a:r>
            <a:r>
              <a:rPr lang="en-US" sz="2000" b="1" kern="0" dirty="0">
                <a:effectLst/>
                <a:latin typeface="Aptos" panose="020B0004020202020204" pitchFamily="34" charset="0"/>
                <a:ea typeface="Aptos" panose="020B0004020202020204" pitchFamily="34" charset="0"/>
                <a:cs typeface="Calibri Light" panose="020F0302020204030204" pitchFamily="34" charset="0"/>
              </a:rPr>
              <a:t> Ban </a:t>
            </a:r>
            <a:r>
              <a:rPr lang="en-US" sz="2000" b="1" kern="0" dirty="0" err="1">
                <a:effectLst/>
                <a:latin typeface="Aptos" panose="020B0004020202020204" pitchFamily="34" charset="0"/>
                <a:ea typeface="Aptos" panose="020B0004020202020204" pitchFamily="34" charset="0"/>
                <a:cs typeface="Calibri Light" panose="020F0302020204030204" pitchFamily="34" charset="0"/>
              </a:rPr>
              <a:t>hành</a:t>
            </a:r>
            <a:r>
              <a:rPr lang="en-US" sz="2000" b="1" kern="0" dirty="0">
                <a:effectLst/>
                <a:latin typeface="Aptos" panose="020B0004020202020204" pitchFamily="34" charset="0"/>
                <a:ea typeface="Aptos" panose="020B0004020202020204" pitchFamily="34" charset="0"/>
                <a:cs typeface="Calibri Light" panose="020F0302020204030204" pitchFamily="34" charset="0"/>
              </a:rPr>
              <a:t> VBQPPL </a:t>
            </a:r>
            <a:r>
              <a:rPr lang="en-US" sz="2000" b="1" kern="0" dirty="0" err="1">
                <a:effectLst/>
                <a:latin typeface="Aptos" panose="020B0004020202020204" pitchFamily="34" charset="0"/>
                <a:ea typeface="Aptos" panose="020B0004020202020204" pitchFamily="34" charset="0"/>
                <a:cs typeface="Calibri Light" panose="020F0302020204030204" pitchFamily="34" charset="0"/>
              </a:rPr>
              <a:t>sửa</a:t>
            </a:r>
            <a:r>
              <a:rPr lang="en-US" sz="2000" b="1" kern="0" dirty="0">
                <a:effectLst/>
                <a:latin typeface="Aptos" panose="020B0004020202020204" pitchFamily="34" charset="0"/>
                <a:ea typeface="Aptos" panose="020B0004020202020204" pitchFamily="34" charset="0"/>
                <a:cs typeface="Calibri Light" panose="020F0302020204030204" pitchFamily="34" charset="0"/>
              </a:rPr>
              <a:t> </a:t>
            </a:r>
            <a:r>
              <a:rPr lang="en-US" sz="2000" b="1" kern="0" dirty="0" err="1">
                <a:effectLst/>
                <a:latin typeface="Aptos" panose="020B0004020202020204" pitchFamily="34" charset="0"/>
                <a:ea typeface="Aptos" panose="020B0004020202020204" pitchFamily="34" charset="0"/>
                <a:cs typeface="Calibri Light" panose="020F0302020204030204" pitchFamily="34" charset="0"/>
              </a:rPr>
              <a:t>đổ</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i</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có</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hiệu</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lực</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từ</a:t>
            </a:r>
            <a:r>
              <a:rPr lang="en-US" sz="2000" kern="0" dirty="0">
                <a:effectLst/>
                <a:latin typeface="Aptos" panose="020B0004020202020204" pitchFamily="34" charset="0"/>
                <a:ea typeface="Aptos" panose="020B0004020202020204" pitchFamily="34" charset="0"/>
                <a:cs typeface="Calibri Light" panose="020F0302020204030204" pitchFamily="34" charset="0"/>
              </a:rPr>
              <a:t> 1/4/2025,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cải</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cách</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quy</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trình</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lập</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pháp</a:t>
            </a:r>
            <a:r>
              <a:rPr lang="en-US" sz="2000" kern="0" dirty="0">
                <a:effectLst/>
                <a:latin typeface="Aptos" panose="020B0004020202020204" pitchFamily="34" charset="0"/>
                <a:ea typeface="Aptos" panose="020B0004020202020204" pitchFamily="34" charset="0"/>
                <a:cs typeface="Calibri Light" panose="020F0302020204030204" pitchFamily="34" charset="0"/>
              </a:rPr>
              <a:t>:</a:t>
            </a:r>
            <a:endParaRPr lang="en-US" sz="2000" kern="100" dirty="0">
              <a:effectLst/>
              <a:latin typeface="Aptos" panose="020B0004020202020204" pitchFamily="34" charset="0"/>
              <a:ea typeface="Aptos" panose="020B0004020202020204" pitchFamily="34" charset="0"/>
              <a:cs typeface="Calibri Light" panose="020F0302020204030204" pitchFamily="34" charset="0"/>
            </a:endParaRPr>
          </a:p>
          <a:p>
            <a:pPr>
              <a:buFont typeface="Wingdings" panose="05000000000000000000" pitchFamily="2" charset="2"/>
              <a:buChar char="v"/>
            </a:pP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Tính</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chất</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của</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luật</a:t>
            </a:r>
            <a:r>
              <a:rPr lang="en-US" sz="2000" kern="0" dirty="0">
                <a:latin typeface="Aptos" panose="020B0004020202020204" pitchFamily="34" charset="0"/>
                <a:ea typeface="Aptos" panose="020B0004020202020204" pitchFamily="34" charset="0"/>
                <a:cs typeface="Calibri Light" panose="020F0302020204030204" pitchFamily="34" charset="0"/>
              </a:rPr>
              <a:t>: </a:t>
            </a:r>
            <a:r>
              <a:rPr lang="en-US" sz="2000" kern="0" dirty="0" err="1">
                <a:latin typeface="Aptos" panose="020B0004020202020204" pitchFamily="34" charset="0"/>
                <a:ea typeface="Aptos" panose="020B0004020202020204" pitchFamily="34" charset="0"/>
                <a:cs typeface="Calibri Light" panose="020F0302020204030204" pitchFamily="34" charset="0"/>
              </a:rPr>
              <a:t>nội</a:t>
            </a:r>
            <a:r>
              <a:rPr lang="en-US" sz="2000" kern="0" dirty="0">
                <a:latin typeface="Aptos" panose="020B0004020202020204" pitchFamily="34" charset="0"/>
                <a:ea typeface="Aptos" panose="020B0004020202020204" pitchFamily="34" charset="0"/>
                <a:cs typeface="Calibri Light" panose="020F0302020204030204" pitchFamily="34" charset="0"/>
              </a:rPr>
              <a:t> dung </a:t>
            </a:r>
            <a:r>
              <a:rPr lang="en-US" sz="2000" kern="0" dirty="0" err="1">
                <a:latin typeface="Aptos" panose="020B0004020202020204" pitchFamily="34" charset="0"/>
                <a:ea typeface="Aptos" panose="020B0004020202020204" pitchFamily="34" charset="0"/>
                <a:cs typeface="Calibri Light" panose="020F0302020204030204" pitchFamily="34" charset="0"/>
              </a:rPr>
              <a:t>lớn</a:t>
            </a:r>
            <a:r>
              <a:rPr lang="en-US" sz="2000" kern="0" dirty="0">
                <a:latin typeface="Aptos" panose="020B0004020202020204" pitchFamily="34" charset="0"/>
                <a:ea typeface="Aptos" panose="020B0004020202020204" pitchFamily="34" charset="0"/>
                <a:cs typeface="Calibri Light" panose="020F0302020204030204" pitchFamily="34" charset="0"/>
              </a:rPr>
              <a:t>, </a:t>
            </a:r>
            <a:r>
              <a:rPr lang="en-US" sz="2000" kern="0" dirty="0" err="1">
                <a:latin typeface="Aptos" panose="020B0004020202020204" pitchFamily="34" charset="0"/>
                <a:ea typeface="Aptos" panose="020B0004020202020204" pitchFamily="34" charset="0"/>
                <a:cs typeface="Calibri Light" panose="020F0302020204030204" pitchFamily="34" charset="0"/>
              </a:rPr>
              <a:t>thuộc</a:t>
            </a:r>
            <a:r>
              <a:rPr lang="en-US" sz="2000" kern="0" dirty="0">
                <a:latin typeface="Aptos" panose="020B0004020202020204" pitchFamily="34" charset="0"/>
                <a:ea typeface="Aptos" panose="020B0004020202020204" pitchFamily="34" charset="0"/>
                <a:cs typeface="Calibri Light" panose="020F0302020204030204" pitchFamily="34" charset="0"/>
              </a:rPr>
              <a:t> </a:t>
            </a:r>
            <a:r>
              <a:rPr lang="en-US" sz="2000" kern="0" dirty="0" err="1">
                <a:latin typeface="Aptos" panose="020B0004020202020204" pitchFamily="34" charset="0"/>
                <a:ea typeface="Aptos" panose="020B0004020202020204" pitchFamily="34" charset="0"/>
                <a:cs typeface="Calibri Light" panose="020F0302020204030204" pitchFamily="34" charset="0"/>
              </a:rPr>
              <a:t>thẩm</a:t>
            </a:r>
            <a:r>
              <a:rPr lang="en-US" sz="2000" kern="0" dirty="0">
                <a:latin typeface="Aptos" panose="020B0004020202020204" pitchFamily="34" charset="0"/>
                <a:ea typeface="Aptos" panose="020B0004020202020204" pitchFamily="34" charset="0"/>
                <a:cs typeface="Calibri Light" panose="020F0302020204030204" pitchFamily="34" charset="0"/>
              </a:rPr>
              <a:t> </a:t>
            </a:r>
            <a:r>
              <a:rPr lang="en-US" sz="2000" kern="0" dirty="0" err="1">
                <a:latin typeface="Aptos" panose="020B0004020202020204" pitchFamily="34" charset="0"/>
                <a:ea typeface="Aptos" panose="020B0004020202020204" pitchFamily="34" charset="0"/>
                <a:cs typeface="Calibri Light" panose="020F0302020204030204" pitchFamily="34" charset="0"/>
              </a:rPr>
              <a:t>quyền</a:t>
            </a:r>
            <a:r>
              <a:rPr lang="en-US" sz="2000" kern="0" dirty="0">
                <a:latin typeface="Aptos" panose="020B0004020202020204" pitchFamily="34" charset="0"/>
                <a:ea typeface="Aptos" panose="020B0004020202020204" pitchFamily="34" charset="0"/>
                <a:cs typeface="Calibri Light" panose="020F0302020204030204" pitchFamily="34" charset="0"/>
              </a:rPr>
              <a:t> QH, </a:t>
            </a:r>
            <a:r>
              <a:rPr lang="en-US" sz="2000" kern="0" dirty="0" err="1">
                <a:latin typeface="Aptos" panose="020B0004020202020204" pitchFamily="34" charset="0"/>
                <a:ea typeface="Aptos" panose="020B0004020202020204" pitchFamily="34" charset="0"/>
                <a:cs typeface="Calibri Light" panose="020F0302020204030204" pitchFamily="34" charset="0"/>
              </a:rPr>
              <a:t>luật</a:t>
            </a:r>
            <a:r>
              <a:rPr lang="en-US" sz="2000" kern="0" dirty="0">
                <a:latin typeface="Aptos" panose="020B0004020202020204" pitchFamily="34" charset="0"/>
                <a:ea typeface="Aptos" panose="020B0004020202020204" pitchFamily="34" charset="0"/>
                <a:cs typeface="Calibri Light" panose="020F0302020204030204" pitchFamily="34" charset="0"/>
              </a:rPr>
              <a:t> </a:t>
            </a:r>
            <a:r>
              <a:rPr lang="en-US" sz="2000" kern="0" dirty="0" err="1">
                <a:latin typeface="Aptos" panose="020B0004020202020204" pitchFamily="34" charset="0"/>
                <a:ea typeface="Aptos" panose="020B0004020202020204" pitchFamily="34" charset="0"/>
                <a:cs typeface="Calibri Light" panose="020F0302020204030204" pitchFamily="34" charset="0"/>
              </a:rPr>
              <a:t>đa</a:t>
            </a:r>
            <a:r>
              <a:rPr lang="en-US" sz="2000" kern="0" dirty="0">
                <a:latin typeface="Aptos" panose="020B0004020202020204" pitchFamily="34" charset="0"/>
                <a:ea typeface="Aptos" panose="020B0004020202020204" pitchFamily="34" charset="0"/>
                <a:cs typeface="Calibri Light" panose="020F0302020204030204" pitchFamily="34" charset="0"/>
              </a:rPr>
              <a:t> </a:t>
            </a:r>
            <a:r>
              <a:rPr lang="en-US" sz="2000" kern="0" dirty="0" err="1">
                <a:latin typeface="Aptos" panose="020B0004020202020204" pitchFamily="34" charset="0"/>
                <a:ea typeface="Aptos" panose="020B0004020202020204" pitchFamily="34" charset="0"/>
                <a:cs typeface="Calibri Light" panose="020F0302020204030204" pitchFamily="34" charset="0"/>
              </a:rPr>
              <a:t>lĩnh</a:t>
            </a:r>
            <a:r>
              <a:rPr lang="en-US" sz="2000" kern="0" dirty="0">
                <a:latin typeface="Aptos" panose="020B0004020202020204" pitchFamily="34" charset="0"/>
                <a:ea typeface="Aptos" panose="020B0004020202020204" pitchFamily="34" charset="0"/>
                <a:cs typeface="Calibri Light" panose="020F0302020204030204" pitchFamily="34" charset="0"/>
              </a:rPr>
              <a:t> </a:t>
            </a:r>
            <a:r>
              <a:rPr lang="en-US" sz="2000" kern="0" dirty="0" err="1">
                <a:latin typeface="Aptos" panose="020B0004020202020204" pitchFamily="34" charset="0"/>
                <a:ea typeface="Aptos" panose="020B0004020202020204" pitchFamily="34" charset="0"/>
                <a:cs typeface="Calibri Light" panose="020F0302020204030204" pitchFamily="34" charset="0"/>
              </a:rPr>
              <a:t>vực</a:t>
            </a:r>
            <a:r>
              <a:rPr lang="en-US" sz="2000" kern="0" dirty="0">
                <a:latin typeface="Aptos" panose="020B0004020202020204" pitchFamily="34" charset="0"/>
                <a:ea typeface="Aptos" panose="020B0004020202020204" pitchFamily="34" charset="0"/>
                <a:cs typeface="Calibri Light" panose="020F0302020204030204" pitchFamily="34" charset="0"/>
              </a:rPr>
              <a:t>.</a:t>
            </a:r>
            <a:endParaRPr lang="en-US" sz="2000" kern="0" dirty="0">
              <a:latin typeface="Aptos" panose="020B0004020202020204" pitchFamily="34" charset="0"/>
              <a:ea typeface="Aptos" panose="020B0004020202020204" pitchFamily="34" charset="0"/>
              <a:cs typeface="Calibri Light" panose="020F0302020204030204" pitchFamily="34" charset="0"/>
            </a:endParaRPr>
          </a:p>
          <a:p>
            <a:pPr>
              <a:buFont typeface="Wingdings" panose="05000000000000000000" pitchFamily="2" charset="2"/>
              <a:buChar char="v"/>
            </a:pPr>
            <a:r>
              <a:rPr lang="en-US" sz="2000" kern="0" dirty="0" err="1">
                <a:effectLst/>
                <a:latin typeface="Aptos" panose="020B0004020202020204" pitchFamily="34" charset="0"/>
                <a:ea typeface="Aptos" panose="020B0004020202020204" pitchFamily="34" charset="0"/>
                <a:cs typeface="Calibri Light" panose="020F0302020204030204" pitchFamily="34" charset="0"/>
              </a:rPr>
              <a:t>Thể</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chế</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hoá</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vai</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trò</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của</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Đảng</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endParaRPr lang="en-US" sz="2000" kern="0" dirty="0">
              <a:effectLst/>
              <a:latin typeface="Aptos" panose="020B0004020202020204" pitchFamily="34" charset="0"/>
              <a:ea typeface="Aptos" panose="020B0004020202020204" pitchFamily="34" charset="0"/>
              <a:cs typeface="Calibri Light" panose="020F0302020204030204" pitchFamily="34" charset="0"/>
            </a:endParaRPr>
          </a:p>
          <a:p>
            <a:pPr>
              <a:buFont typeface="Wingdings" panose="05000000000000000000" pitchFamily="2" charset="2"/>
              <a:buChar char="v"/>
            </a:pPr>
            <a:r>
              <a:rPr lang="en-US" sz="2000" kern="0" dirty="0" err="1">
                <a:effectLst/>
                <a:latin typeface="Aptos" panose="020B0004020202020204" pitchFamily="34" charset="0"/>
                <a:ea typeface="Aptos" panose="020B0004020202020204" pitchFamily="34" charset="0"/>
                <a:cs typeface="Calibri Light" panose="020F0302020204030204" pitchFamily="34" charset="0"/>
              </a:rPr>
              <a:t>Rút</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ngắn</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quy</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trình</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thảo</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luận</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và</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thông</a:t>
            </a:r>
            <a:r>
              <a:rPr lang="en-US" sz="2000" kern="0" dirty="0">
                <a:effectLst/>
                <a:latin typeface="Aptos" panose="020B0004020202020204" pitchFamily="34" charset="0"/>
                <a:ea typeface="Aptos" panose="020B0004020202020204" pitchFamily="34" charset="0"/>
                <a:cs typeface="Calibri Light" panose="020F0302020204030204" pitchFamily="34" charset="0"/>
              </a:rPr>
              <a:t> qua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luật</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đa</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phần</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luật</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được</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xem</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xét</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và</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thông</a:t>
            </a:r>
            <a:r>
              <a:rPr lang="en-US" sz="2000" kern="0" dirty="0">
                <a:effectLst/>
                <a:latin typeface="Aptos" panose="020B0004020202020204" pitchFamily="34" charset="0"/>
                <a:ea typeface="Aptos" panose="020B0004020202020204" pitchFamily="34" charset="0"/>
                <a:cs typeface="Calibri Light" panose="020F0302020204030204" pitchFamily="34" charset="0"/>
              </a:rPr>
              <a:t> qua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trong</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một</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kỳ</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họp</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endParaRPr lang="en-US" sz="2000" kern="100" dirty="0">
              <a:effectLst/>
              <a:latin typeface="Aptos" panose="020B0004020202020204" pitchFamily="34" charset="0"/>
              <a:ea typeface="Aptos" panose="020B0004020202020204" pitchFamily="34" charset="0"/>
              <a:cs typeface="Calibri Light" panose="020F0302020204030204" pitchFamily="34" charset="0"/>
            </a:endParaRPr>
          </a:p>
          <a:p>
            <a:pPr>
              <a:buFont typeface="Wingdings" panose="05000000000000000000" pitchFamily="2" charset="2"/>
              <a:buChar char="v"/>
            </a:pPr>
            <a:r>
              <a:rPr lang="en-US" sz="2000" kern="0" dirty="0" err="1">
                <a:effectLst/>
                <a:latin typeface="Aptos" panose="020B0004020202020204" pitchFamily="34" charset="0"/>
                <a:ea typeface="Aptos" panose="020B0004020202020204" pitchFamily="34" charset="0"/>
                <a:cs typeface="Calibri Light" panose="020F0302020204030204" pitchFamily="34" charset="0"/>
              </a:rPr>
              <a:t>Chuyển</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thẩm</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quyền</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thông</a:t>
            </a:r>
            <a:r>
              <a:rPr lang="en-US" sz="2000" kern="0" dirty="0">
                <a:effectLst/>
                <a:latin typeface="Aptos" panose="020B0004020202020204" pitchFamily="34" charset="0"/>
                <a:ea typeface="Aptos" panose="020B0004020202020204" pitchFamily="34" charset="0"/>
                <a:cs typeface="Calibri Light" panose="020F0302020204030204" pitchFamily="34" charset="0"/>
              </a:rPr>
              <a:t> qua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Chương</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trình</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lập</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pháp</a:t>
            </a:r>
            <a:r>
              <a:rPr lang="en-US" sz="2000" kern="0" dirty="0">
                <a:effectLst/>
                <a:latin typeface="Aptos" panose="020B0004020202020204" pitchFamily="34" charset="0"/>
                <a:ea typeface="Aptos" panose="020B0004020202020204" pitchFamily="34" charset="0"/>
                <a:cs typeface="Calibri Light" panose="020F0302020204030204" pitchFamily="34" charset="0"/>
              </a:rPr>
              <a:t> sang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Ủy</a:t>
            </a:r>
            <a:r>
              <a:rPr lang="en-US" sz="2000" kern="0" dirty="0">
                <a:effectLst/>
                <a:latin typeface="Aptos" panose="020B0004020202020204" pitchFamily="34" charset="0"/>
                <a:ea typeface="Aptos" panose="020B0004020202020204" pitchFamily="34" charset="0"/>
                <a:cs typeface="Calibri Light" panose="020F0302020204030204" pitchFamily="34" charset="0"/>
              </a:rPr>
              <a:t> ban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Thường</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vụ</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Quốc</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hội</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đơn</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giản</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hoá</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thủ</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tục</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đưa</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luật</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vào</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chương</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trình</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cho</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phép</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bổ</a:t>
            </a:r>
            <a:r>
              <a:rPr lang="en-US" sz="2000" kern="0" dirty="0">
                <a:effectLst/>
                <a:latin typeface="Aptos" panose="020B0004020202020204" pitchFamily="34" charset="0"/>
                <a:ea typeface="Aptos" panose="020B0004020202020204" pitchFamily="34" charset="0"/>
                <a:cs typeface="Calibri Light" panose="020F0302020204030204" pitchFamily="34" charset="0"/>
              </a:rPr>
              <a:t> sung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dự</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thảo</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luật</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linh</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hoạt</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hơn</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endParaRPr lang="en-US" sz="2000" kern="100" dirty="0">
              <a:effectLst/>
              <a:latin typeface="Aptos" panose="020B0004020202020204" pitchFamily="34" charset="0"/>
              <a:ea typeface="Aptos" panose="020B0004020202020204" pitchFamily="34" charset="0"/>
              <a:cs typeface="Calibri Light" panose="020F0302020204030204" pitchFamily="34" charset="0"/>
            </a:endParaRPr>
          </a:p>
          <a:p>
            <a:pPr>
              <a:buFont typeface="Wingdings" panose="05000000000000000000" pitchFamily="2" charset="2"/>
              <a:buChar char="v"/>
            </a:pPr>
            <a:r>
              <a:rPr lang="en-US" sz="2000" kern="0" dirty="0" err="1">
                <a:effectLst/>
                <a:latin typeface="Aptos" panose="020B0004020202020204" pitchFamily="34" charset="0"/>
                <a:ea typeface="Aptos" panose="020B0004020202020204" pitchFamily="34" charset="0"/>
                <a:cs typeface="Calibri Light" panose="020F0302020204030204" pitchFamily="34" charset="0"/>
              </a:rPr>
              <a:t>Tối</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ưu</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hóa</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quy</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trình</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rút</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gọn</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Các</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dự</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thảo</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theo</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thủ</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tục</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rút</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gọn</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có</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thể</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được</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thực</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hiện</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theo</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quy</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trình</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một</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bước</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bỏ</a:t>
            </a:r>
            <a:r>
              <a:rPr lang="en-US" sz="2000" kern="0" dirty="0">
                <a:effectLst/>
                <a:latin typeface="Aptos" panose="020B0004020202020204" pitchFamily="34" charset="0"/>
                <a:ea typeface="Aptos" panose="020B0004020202020204" pitchFamily="34" charset="0"/>
                <a:cs typeface="Calibri Light" panose="020F0302020204030204" pitchFamily="34" charset="0"/>
              </a:rPr>
              <a:t> qua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giai</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đoạn</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xây</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dựng</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chính</a:t>
            </a:r>
            <a:r>
              <a:rPr lang="en-US" sz="2000" kern="0" dirty="0">
                <a:effectLst/>
                <a:latin typeface="Aptos" panose="020B0004020202020204" pitchFamily="34" charset="0"/>
                <a:ea typeface="Aptos" panose="020B0004020202020204" pitchFamily="34" charset="0"/>
                <a:cs typeface="Calibri Light" panose="020F0302020204030204" pitchFamily="34" charset="0"/>
              </a:rPr>
              <a:t> </a:t>
            </a:r>
            <a:r>
              <a:rPr lang="en-US" sz="2000" kern="0" dirty="0" err="1">
                <a:effectLst/>
                <a:latin typeface="Aptos" panose="020B0004020202020204" pitchFamily="34" charset="0"/>
                <a:ea typeface="Aptos" panose="020B0004020202020204" pitchFamily="34" charset="0"/>
                <a:cs typeface="Calibri Light" panose="020F0302020204030204" pitchFamily="34" charset="0"/>
              </a:rPr>
              <a:t>sách</a:t>
            </a:r>
            <a:r>
              <a:rPr lang="en-US" sz="2000" kern="0" dirty="0">
                <a:effectLst/>
                <a:latin typeface="Aptos" panose="020B0004020202020204" pitchFamily="34" charset="0"/>
                <a:ea typeface="Aptos" panose="020B0004020202020204" pitchFamily="34" charset="0"/>
                <a:cs typeface="Calibri Light" panose="020F0302020204030204" pitchFamily="34" charset="0"/>
              </a:rPr>
              <a:t>.</a:t>
            </a:r>
            <a:endParaRPr lang="en-US" sz="2000" kern="0" dirty="0">
              <a:effectLst/>
              <a:latin typeface="Aptos" panose="020B0004020202020204" pitchFamily="34" charset="0"/>
              <a:ea typeface="Aptos" panose="020B0004020202020204" pitchFamily="34" charset="0"/>
              <a:cs typeface="Calibri Light" panose="020F0302020204030204" pitchFamily="34" charset="0"/>
            </a:endParaRPr>
          </a:p>
        </p:txBody>
      </p:sp>
      <p:sp>
        <p:nvSpPr>
          <p:cNvPr id="4" name="TextBox 3"/>
          <p:cNvSpPr txBox="1"/>
          <p:nvPr/>
        </p:nvSpPr>
        <p:spPr>
          <a:xfrm>
            <a:off x="838200" y="5289114"/>
            <a:ext cx="10862441" cy="646331"/>
          </a:xfrm>
          <a:prstGeom prst="rect">
            <a:avLst/>
          </a:prstGeom>
          <a:noFill/>
        </p:spPr>
        <p:txBody>
          <a:bodyPr wrap="square" rtlCol="0">
            <a:spAutoFit/>
          </a:bodyPr>
          <a:lstStyle/>
          <a:p>
            <a:r>
              <a:rPr lang="en-US" sz="1800" b="1" i="1" kern="0" dirty="0">
                <a:effectLst/>
                <a:latin typeface="Aptos" panose="020B0004020202020204" pitchFamily="34" charset="0"/>
                <a:ea typeface="Aptos" panose="020B0004020202020204" pitchFamily="34" charset="0"/>
              </a:rPr>
              <a:t>=&gt; </a:t>
            </a:r>
            <a:r>
              <a:rPr lang="en-US" sz="1800" b="1" i="1" kern="0" dirty="0" err="1">
                <a:effectLst/>
                <a:latin typeface="Aptos" panose="020B0004020202020204" pitchFamily="34" charset="0"/>
                <a:ea typeface="Aptos" panose="020B0004020202020204" pitchFamily="34" charset="0"/>
              </a:rPr>
              <a:t>Dự</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kiến</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sẽ</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rút</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ngắn</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thời</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gian</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soạn</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thảo</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luật</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từ</a:t>
            </a:r>
            <a:r>
              <a:rPr lang="en-US" sz="1800" b="1" i="1" kern="0" dirty="0">
                <a:effectLst/>
                <a:latin typeface="Aptos" panose="020B0004020202020204" pitchFamily="34" charset="0"/>
                <a:ea typeface="Aptos" panose="020B0004020202020204" pitchFamily="34" charset="0"/>
              </a:rPr>
              <a:t> 22 </a:t>
            </a:r>
            <a:r>
              <a:rPr lang="en-US" sz="1800" b="1" i="1" kern="0" dirty="0" err="1">
                <a:effectLst/>
                <a:latin typeface="Aptos" panose="020B0004020202020204" pitchFamily="34" charset="0"/>
                <a:ea typeface="Aptos" panose="020B0004020202020204" pitchFamily="34" charset="0"/>
              </a:rPr>
              <a:t>tháng</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xuống</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khoảng</a:t>
            </a:r>
            <a:r>
              <a:rPr lang="en-US" sz="1800" b="1" i="1" kern="0" dirty="0">
                <a:effectLst/>
                <a:latin typeface="Aptos" panose="020B0004020202020204" pitchFamily="34" charset="0"/>
                <a:ea typeface="Aptos" panose="020B0004020202020204" pitchFamily="34" charset="0"/>
              </a:rPr>
              <a:t> 10 </a:t>
            </a:r>
            <a:r>
              <a:rPr lang="en-US" sz="1800" b="1" i="1" kern="0" dirty="0" err="1">
                <a:effectLst/>
                <a:latin typeface="Aptos" panose="020B0004020202020204" pitchFamily="34" charset="0"/>
                <a:ea typeface="Aptos" panose="020B0004020202020204" pitchFamily="34" charset="0"/>
              </a:rPr>
              <a:t>tháng</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trong</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khi</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các</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văn</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bản</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theo</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thủ</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tục</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rút</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gọn</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có</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thể</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hoàn</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thành</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chỉ</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trong</a:t>
            </a:r>
            <a:r>
              <a:rPr lang="en-US" sz="1800" b="1" i="1" kern="0" dirty="0">
                <a:effectLst/>
                <a:latin typeface="Aptos" panose="020B0004020202020204" pitchFamily="34" charset="0"/>
                <a:ea typeface="Aptos" panose="020B0004020202020204" pitchFamily="34" charset="0"/>
              </a:rPr>
              <a:t> 1-2 </a:t>
            </a:r>
            <a:r>
              <a:rPr lang="en-US" sz="1800" b="1" i="1" kern="0" dirty="0" err="1">
                <a:effectLst/>
                <a:latin typeface="Aptos" panose="020B0004020202020204" pitchFamily="34" charset="0"/>
                <a:ea typeface="Aptos" panose="020B0004020202020204" pitchFamily="34" charset="0"/>
              </a:rPr>
              <a:t>tháng</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thay</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vì</a:t>
            </a:r>
            <a:r>
              <a:rPr lang="en-US" sz="1800" b="1" i="1" kern="0" dirty="0">
                <a:effectLst/>
                <a:latin typeface="Aptos" panose="020B0004020202020204" pitchFamily="34" charset="0"/>
                <a:ea typeface="Aptos" panose="020B0004020202020204" pitchFamily="34" charset="0"/>
              </a:rPr>
              <a:t> 7-10 </a:t>
            </a:r>
            <a:r>
              <a:rPr lang="en-US" sz="1800" b="1" i="1" kern="0" dirty="0" err="1">
                <a:effectLst/>
                <a:latin typeface="Aptos" panose="020B0004020202020204" pitchFamily="34" charset="0"/>
                <a:ea typeface="Aptos" panose="020B0004020202020204" pitchFamily="34" charset="0"/>
              </a:rPr>
              <a:t>tháng</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như</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trước</a:t>
            </a:r>
            <a:r>
              <a:rPr lang="en-US" sz="1800" b="1" i="1" kern="0" dirty="0">
                <a:effectLst/>
                <a:latin typeface="Aptos" panose="020B0004020202020204" pitchFamily="34" charset="0"/>
                <a:ea typeface="Aptos" panose="020B0004020202020204" pitchFamily="34" charset="0"/>
              </a:rPr>
              <a:t> </a:t>
            </a:r>
            <a:r>
              <a:rPr lang="en-US" sz="1800" b="1" i="1" kern="0" dirty="0" err="1">
                <a:effectLst/>
                <a:latin typeface="Aptos" panose="020B0004020202020204" pitchFamily="34" charset="0"/>
                <a:ea typeface="Aptos" panose="020B0004020202020204" pitchFamily="34" charset="0"/>
              </a:rPr>
              <a:t>đây</a:t>
            </a:r>
            <a:r>
              <a:rPr lang="en-US" sz="1800" b="1" i="1" kern="0" dirty="0">
                <a:effectLst/>
                <a:latin typeface="Aptos" panose="020B0004020202020204" pitchFamily="34" charset="0"/>
                <a:ea typeface="Aptos" panose="020B0004020202020204" pitchFamily="34" charset="0"/>
              </a:rPr>
              <a:t>.</a:t>
            </a:r>
            <a:endParaRPr lang="en-US" b="1" i="1" dirty="0">
              <a:latin typeface="Aptos" panose="020B00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a:spLocks noGrp="1" noRot="1" noChangeAspect="1" noMove="1" noResize="1" noEditPoints="1" noAdjustHandles="1" noChangeArrowheads="1" noChangeShapeType="1" noTextEdit="1"/>
          </p:cNvSpPr>
          <p:nvPr/>
        </p:nvSpPr>
        <p:spPr>
          <a:xfrm rot="5400000" flipV="1">
            <a:off x="3203463" y="-2060461"/>
            <a:ext cx="5649003" cy="10651671"/>
          </a:xfrm>
          <a:custGeom>
            <a:avLst/>
            <a:gdLst>
              <a:gd name="connsiteX0" fmla="*/ 0 w 5649003"/>
              <a:gd name="connsiteY0" fmla="*/ 5325836 h 10651671"/>
              <a:gd name="connsiteX1" fmla="*/ 2824502 w 5649003"/>
              <a:gd name="connsiteY1" fmla="*/ 0 h 10651671"/>
              <a:gd name="connsiteX2" fmla="*/ 5649004 w 5649003"/>
              <a:gd name="connsiteY2" fmla="*/ 5325836 h 10651671"/>
              <a:gd name="connsiteX3" fmla="*/ 2824502 w 5649003"/>
              <a:gd name="connsiteY3" fmla="*/ 10651672 h 10651671"/>
              <a:gd name="connsiteX4" fmla="*/ 0 w 5649003"/>
              <a:gd name="connsiteY4" fmla="*/ 5325836 h 10651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9003" h="10651671" fill="none" extrusionOk="0">
                <a:moveTo>
                  <a:pt x="0" y="5325836"/>
                </a:moveTo>
                <a:cubicBezTo>
                  <a:pt x="186946" y="2320485"/>
                  <a:pt x="1438121" y="-52385"/>
                  <a:pt x="2824502" y="0"/>
                </a:cubicBezTo>
                <a:cubicBezTo>
                  <a:pt x="4703838" y="-43168"/>
                  <a:pt x="5583840" y="2369660"/>
                  <a:pt x="5649004" y="5325836"/>
                </a:cubicBezTo>
                <a:cubicBezTo>
                  <a:pt x="5518761" y="8289338"/>
                  <a:pt x="4285196" y="10894014"/>
                  <a:pt x="2824502" y="10651672"/>
                </a:cubicBezTo>
                <a:cubicBezTo>
                  <a:pt x="1536945" y="11016699"/>
                  <a:pt x="142947" y="8418643"/>
                  <a:pt x="0" y="5325836"/>
                </a:cubicBezTo>
                <a:close/>
              </a:path>
              <a:path w="5649003" h="10651671" stroke="0" extrusionOk="0">
                <a:moveTo>
                  <a:pt x="0" y="5325836"/>
                </a:moveTo>
                <a:cubicBezTo>
                  <a:pt x="-54350" y="2332108"/>
                  <a:pt x="1351726" y="167869"/>
                  <a:pt x="2824502" y="0"/>
                </a:cubicBezTo>
                <a:cubicBezTo>
                  <a:pt x="4182679" y="-143942"/>
                  <a:pt x="5672665" y="2549517"/>
                  <a:pt x="5649004" y="5325836"/>
                </a:cubicBezTo>
                <a:cubicBezTo>
                  <a:pt x="5518596" y="8280244"/>
                  <a:pt x="4081190" y="10622204"/>
                  <a:pt x="2824502" y="10651672"/>
                </a:cubicBezTo>
                <a:cubicBezTo>
                  <a:pt x="1216708" y="10537144"/>
                  <a:pt x="-100850" y="8264979"/>
                  <a:pt x="0" y="5325836"/>
                </a:cubicBezTo>
                <a:close/>
              </a:path>
            </a:pathLst>
          </a:custGeom>
          <a:solidFill>
            <a:schemeClr val="accent2"/>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ctrTitle"/>
          </p:nvPr>
        </p:nvSpPr>
        <p:spPr>
          <a:xfrm>
            <a:off x="2066544" y="1911096"/>
            <a:ext cx="8055864" cy="2076651"/>
          </a:xfrm>
        </p:spPr>
        <p:txBody>
          <a:bodyPr anchor="b">
            <a:normAutofit/>
          </a:bodyPr>
          <a:lstStyle/>
          <a:p>
            <a:r>
              <a:rPr lang="vi-VN" sz="6600">
                <a:solidFill>
                  <a:srgbClr val="FFFFFF"/>
                </a:solidFill>
              </a:rPr>
              <a:t>Pháp luật về </a:t>
            </a:r>
            <a:r>
              <a:rPr lang="en-US" sz="6600">
                <a:solidFill>
                  <a:srgbClr val="FFFFFF"/>
                </a:solidFill>
              </a:rPr>
              <a:t>hoạt động sản xuất</a:t>
            </a:r>
            <a:endParaRPr lang="vi-VN" sz="6600">
              <a:solidFill>
                <a:srgbClr val="FFFFFF"/>
              </a:solidFill>
            </a:endParaRPr>
          </a:p>
        </p:txBody>
      </p:sp>
      <p:sp>
        <p:nvSpPr>
          <p:cNvPr id="5" name="Subtitle 4"/>
          <p:cNvSpPr>
            <a:spLocks noGrp="1"/>
          </p:cNvSpPr>
          <p:nvPr>
            <p:ph type="subTitle" idx="1"/>
          </p:nvPr>
        </p:nvSpPr>
        <p:spPr>
          <a:xfrm>
            <a:off x="3227832" y="4353507"/>
            <a:ext cx="5733288" cy="932688"/>
          </a:xfrm>
        </p:spPr>
        <p:txBody>
          <a:bodyPr>
            <a:normAutofit/>
          </a:bodyPr>
          <a:lstStyle/>
          <a:p>
            <a:endParaRPr lang="vi-VN">
              <a:solidFill>
                <a:srgbClr val="FFFFFF"/>
              </a:solidFill>
            </a:endParaRPr>
          </a:p>
        </p:txBody>
      </p:sp>
      <p:sp>
        <p:nvSpPr>
          <p:cNvPr id="14" name="sketch line"/>
          <p:cNvSpPr>
            <a:spLocks noGrp="1" noRot="1" noChangeAspect="1" noMove="1" noResize="1" noEditPoints="1" noAdjustHandles="1" noChangeArrowheads="1" noChangeShapeType="1" noTextEdit="1"/>
          </p:cNvSpPr>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Sửa đổi Luật Doanh nghiệp</a:t>
            </a:r>
            <a:endParaRPr lang="en-US"/>
          </a:p>
        </p:txBody>
      </p:sp>
      <p:sp>
        <p:nvSpPr>
          <p:cNvPr id="3" name="Content Placeholder 2"/>
          <p:cNvSpPr>
            <a:spLocks noGrp="1"/>
          </p:cNvSpPr>
          <p:nvPr>
            <p:ph idx="1"/>
          </p:nvPr>
        </p:nvSpPr>
        <p:spPr/>
        <p:txBody>
          <a:bodyPr/>
          <a:lstStyle/>
          <a:p>
            <a:r>
              <a:rPr lang="en-US" dirty="0" err="1"/>
              <a:t>Đang</a:t>
            </a:r>
            <a:r>
              <a:rPr lang="en-US" dirty="0"/>
              <a:t> </a:t>
            </a:r>
            <a:r>
              <a:rPr lang="en-US" dirty="0" err="1"/>
              <a:t>trong</a:t>
            </a:r>
            <a:r>
              <a:rPr lang="en-US" dirty="0"/>
              <a:t> </a:t>
            </a:r>
            <a:r>
              <a:rPr lang="en-US" dirty="0" err="1"/>
              <a:t>giai</a:t>
            </a:r>
            <a:r>
              <a:rPr lang="en-US" dirty="0"/>
              <a:t> </a:t>
            </a:r>
            <a:r>
              <a:rPr lang="en-US" dirty="0" err="1"/>
              <a:t>đoạn</a:t>
            </a:r>
            <a:r>
              <a:rPr lang="en-US" dirty="0"/>
              <a:t> </a:t>
            </a:r>
            <a:r>
              <a:rPr lang="en-US" dirty="0" err="1"/>
              <a:t>đề</a:t>
            </a:r>
            <a:r>
              <a:rPr lang="en-US" dirty="0"/>
              <a:t> </a:t>
            </a:r>
            <a:r>
              <a:rPr lang="en-US" dirty="0" err="1"/>
              <a:t>nghị</a:t>
            </a:r>
            <a:r>
              <a:rPr lang="en-US" dirty="0"/>
              <a:t> </a:t>
            </a:r>
            <a:r>
              <a:rPr lang="en-US" dirty="0" err="1"/>
              <a:t>chính</a:t>
            </a:r>
            <a:r>
              <a:rPr lang="en-US" dirty="0"/>
              <a:t> </a:t>
            </a:r>
            <a:r>
              <a:rPr lang="en-US" dirty="0" err="1"/>
              <a:t>sách</a:t>
            </a:r>
            <a:endParaRPr lang="en-US" dirty="0"/>
          </a:p>
          <a:p>
            <a:r>
              <a:rPr lang="en-US" dirty="0" err="1"/>
              <a:t>Dự</a:t>
            </a:r>
            <a:r>
              <a:rPr lang="en-US" dirty="0"/>
              <a:t> </a:t>
            </a:r>
            <a:r>
              <a:rPr lang="en-US" dirty="0" err="1"/>
              <a:t>kiến</a:t>
            </a:r>
            <a:r>
              <a:rPr lang="en-US" dirty="0"/>
              <a:t> </a:t>
            </a:r>
            <a:r>
              <a:rPr lang="en-US" dirty="0" err="1"/>
              <a:t>trình</a:t>
            </a:r>
            <a:r>
              <a:rPr lang="en-US" dirty="0"/>
              <a:t> </a:t>
            </a:r>
            <a:r>
              <a:rPr lang="en-US" dirty="0" err="1"/>
              <a:t>Quốc</a:t>
            </a:r>
            <a:r>
              <a:rPr lang="en-US" dirty="0"/>
              <a:t> </a:t>
            </a:r>
            <a:r>
              <a:rPr lang="en-US" dirty="0" err="1"/>
              <a:t>hội</a:t>
            </a:r>
            <a:r>
              <a:rPr lang="en-US" dirty="0"/>
              <a:t> </a:t>
            </a:r>
            <a:r>
              <a:rPr lang="en-US" dirty="0" err="1"/>
              <a:t>năm</a:t>
            </a:r>
            <a:r>
              <a:rPr lang="en-US" dirty="0"/>
              <a:t> nay</a:t>
            </a:r>
            <a:endParaRPr lang="en-US" dirty="0"/>
          </a:p>
          <a:p>
            <a:r>
              <a:rPr lang="en-US" dirty="0" err="1"/>
              <a:t>Các</a:t>
            </a:r>
            <a:r>
              <a:rPr lang="en-US" dirty="0"/>
              <a:t> </a:t>
            </a:r>
            <a:r>
              <a:rPr lang="en-US" dirty="0" err="1"/>
              <a:t>nội</a:t>
            </a:r>
            <a:r>
              <a:rPr lang="en-US" dirty="0"/>
              <a:t> dung </a:t>
            </a:r>
            <a:r>
              <a:rPr lang="en-US" dirty="0" err="1"/>
              <a:t>đáng</a:t>
            </a:r>
            <a:r>
              <a:rPr lang="en-US" dirty="0"/>
              <a:t> </a:t>
            </a:r>
            <a:r>
              <a:rPr lang="en-US" dirty="0" err="1"/>
              <a:t>chú</a:t>
            </a:r>
            <a:r>
              <a:rPr lang="en-US" dirty="0"/>
              <a:t> </a:t>
            </a:r>
            <a:r>
              <a:rPr lang="en-US" dirty="0" err="1"/>
              <a:t>ý</a:t>
            </a:r>
            <a:r>
              <a:rPr lang="en-US" dirty="0"/>
              <a:t>: </a:t>
            </a:r>
            <a:r>
              <a:rPr lang="en-US" dirty="0" err="1"/>
              <a:t>bổ</a:t>
            </a:r>
            <a:r>
              <a:rPr lang="en-US" dirty="0"/>
              <a:t> sung </a:t>
            </a:r>
            <a:r>
              <a:rPr lang="en-US" dirty="0" err="1"/>
              <a:t>các</a:t>
            </a:r>
            <a:r>
              <a:rPr lang="en-US" dirty="0"/>
              <a:t> </a:t>
            </a:r>
            <a:r>
              <a:rPr lang="en-US" dirty="0" err="1"/>
              <a:t>quy</a:t>
            </a:r>
            <a:r>
              <a:rPr lang="en-US" dirty="0"/>
              <a:t> </a:t>
            </a:r>
            <a:r>
              <a:rPr lang="en-US" dirty="0" err="1"/>
              <a:t>định</a:t>
            </a:r>
            <a:r>
              <a:rPr lang="en-US" dirty="0"/>
              <a:t> </a:t>
            </a:r>
            <a:r>
              <a:rPr lang="en-US" dirty="0" err="1"/>
              <a:t>kiểm</a:t>
            </a:r>
            <a:r>
              <a:rPr lang="en-US" dirty="0"/>
              <a:t> </a:t>
            </a:r>
            <a:r>
              <a:rPr lang="en-US" dirty="0" err="1"/>
              <a:t>soát</a:t>
            </a:r>
            <a:r>
              <a:rPr lang="en-US" dirty="0"/>
              <a:t> </a:t>
            </a:r>
            <a:r>
              <a:rPr lang="en-US" dirty="0" err="1"/>
              <a:t>chặt</a:t>
            </a:r>
            <a:r>
              <a:rPr lang="en-US" dirty="0"/>
              <a:t> </a:t>
            </a:r>
            <a:r>
              <a:rPr lang="en-US" dirty="0" err="1"/>
              <a:t>chẽ</a:t>
            </a:r>
            <a:r>
              <a:rPr lang="en-US" dirty="0"/>
              <a:t> </a:t>
            </a:r>
            <a:r>
              <a:rPr lang="en-US" dirty="0" err="1"/>
              <a:t>hơn</a:t>
            </a:r>
            <a:r>
              <a:rPr lang="en-US" dirty="0"/>
              <a:t> </a:t>
            </a:r>
            <a:r>
              <a:rPr lang="en-US" dirty="0" err="1"/>
              <a:t>việc</a:t>
            </a:r>
            <a:r>
              <a:rPr lang="en-US" dirty="0"/>
              <a:t> </a:t>
            </a:r>
            <a:r>
              <a:rPr lang="en-US" dirty="0" err="1"/>
              <a:t>thành</a:t>
            </a:r>
            <a:r>
              <a:rPr lang="en-US" dirty="0"/>
              <a:t> </a:t>
            </a:r>
            <a:r>
              <a:rPr lang="en-US" dirty="0" err="1"/>
              <a:t>lập</a:t>
            </a:r>
            <a:r>
              <a:rPr lang="en-US" dirty="0"/>
              <a:t> </a:t>
            </a:r>
            <a:r>
              <a:rPr lang="en-US" dirty="0" err="1"/>
              <a:t>doanh</a:t>
            </a:r>
            <a:r>
              <a:rPr lang="en-US" dirty="0"/>
              <a:t> </a:t>
            </a:r>
            <a:r>
              <a:rPr lang="en-US" dirty="0" err="1"/>
              <a:t>nghiệp</a:t>
            </a:r>
            <a:endParaRPr lang="en-US" dirty="0"/>
          </a:p>
          <a:p>
            <a:pPr lvl="1"/>
            <a:r>
              <a:rPr lang="en-US" dirty="0" err="1"/>
              <a:t>Cấm</a:t>
            </a:r>
            <a:r>
              <a:rPr lang="en-US" dirty="0"/>
              <a:t> </a:t>
            </a:r>
            <a:r>
              <a:rPr lang="en-US" dirty="0" err="1"/>
              <a:t>thành</a:t>
            </a:r>
            <a:r>
              <a:rPr lang="en-US" dirty="0"/>
              <a:t> </a:t>
            </a:r>
            <a:r>
              <a:rPr lang="en-US" dirty="0" err="1"/>
              <a:t>lập</a:t>
            </a:r>
            <a:r>
              <a:rPr lang="en-US" dirty="0"/>
              <a:t> DN </a:t>
            </a:r>
            <a:r>
              <a:rPr lang="en-US" dirty="0" err="1"/>
              <a:t>có</a:t>
            </a:r>
            <a:r>
              <a:rPr lang="en-US" dirty="0"/>
              <a:t> </a:t>
            </a:r>
            <a:r>
              <a:rPr lang="en-US" dirty="0" err="1"/>
              <a:t>thời</a:t>
            </a:r>
            <a:r>
              <a:rPr lang="en-US" dirty="0"/>
              <a:t> </a:t>
            </a:r>
            <a:r>
              <a:rPr lang="en-US" dirty="0" err="1"/>
              <a:t>hạn</a:t>
            </a:r>
            <a:r>
              <a:rPr lang="en-US" dirty="0"/>
              <a:t> </a:t>
            </a:r>
            <a:r>
              <a:rPr lang="en-US" dirty="0" err="1"/>
              <a:t>nếu</a:t>
            </a:r>
            <a:r>
              <a:rPr lang="en-US" dirty="0"/>
              <a:t> vi </a:t>
            </a:r>
            <a:r>
              <a:rPr lang="en-US" dirty="0" err="1"/>
              <a:t>phạm</a:t>
            </a:r>
            <a:r>
              <a:rPr lang="en-US" dirty="0"/>
              <a:t> </a:t>
            </a:r>
            <a:r>
              <a:rPr lang="en-US" dirty="0" err="1"/>
              <a:t>pháp</a:t>
            </a:r>
            <a:r>
              <a:rPr lang="en-US" dirty="0"/>
              <a:t> </a:t>
            </a:r>
            <a:r>
              <a:rPr lang="en-US" dirty="0" err="1"/>
              <a:t>luật</a:t>
            </a:r>
            <a:r>
              <a:rPr lang="en-US" dirty="0"/>
              <a:t> </a:t>
            </a:r>
            <a:r>
              <a:rPr lang="en-US" dirty="0" err="1"/>
              <a:t>thuế</a:t>
            </a:r>
            <a:endParaRPr lang="en-US" dirty="0"/>
          </a:p>
          <a:p>
            <a:pPr lvl="1"/>
            <a:r>
              <a:rPr lang="en-US" dirty="0" err="1"/>
              <a:t>Yêu</a:t>
            </a:r>
            <a:r>
              <a:rPr lang="en-US" dirty="0"/>
              <a:t> </a:t>
            </a:r>
            <a:r>
              <a:rPr lang="en-US" dirty="0" err="1"/>
              <a:t>cầu</a:t>
            </a:r>
            <a:r>
              <a:rPr lang="en-US" dirty="0"/>
              <a:t> </a:t>
            </a:r>
            <a:r>
              <a:rPr lang="en-US" dirty="0" err="1"/>
              <a:t>chứng</a:t>
            </a:r>
            <a:r>
              <a:rPr lang="en-US" dirty="0"/>
              <a:t> </a:t>
            </a:r>
            <a:r>
              <a:rPr lang="en-US" dirty="0" err="1"/>
              <a:t>minh</a:t>
            </a:r>
            <a:r>
              <a:rPr lang="en-US" dirty="0"/>
              <a:t> </a:t>
            </a:r>
            <a:r>
              <a:rPr lang="en-US" dirty="0" err="1"/>
              <a:t>năng</a:t>
            </a:r>
            <a:r>
              <a:rPr lang="en-US" dirty="0"/>
              <a:t> </a:t>
            </a:r>
            <a:r>
              <a:rPr lang="en-US" dirty="0" err="1"/>
              <a:t>lực</a:t>
            </a:r>
            <a:r>
              <a:rPr lang="en-US" dirty="0"/>
              <a:t> </a:t>
            </a:r>
            <a:r>
              <a:rPr lang="en-US" dirty="0" err="1"/>
              <a:t>góp</a:t>
            </a:r>
            <a:r>
              <a:rPr lang="en-US" dirty="0"/>
              <a:t> </a:t>
            </a:r>
            <a:r>
              <a:rPr lang="en-US" dirty="0" err="1"/>
              <a:t>vốn</a:t>
            </a:r>
            <a:r>
              <a:rPr lang="en-US" dirty="0"/>
              <a:t> </a:t>
            </a:r>
            <a:r>
              <a:rPr lang="en-US" dirty="0" err="1"/>
              <a:t>trong</a:t>
            </a:r>
            <a:r>
              <a:rPr lang="en-US" dirty="0"/>
              <a:t> </a:t>
            </a:r>
            <a:r>
              <a:rPr lang="en-US" dirty="0" err="1"/>
              <a:t>hồ</a:t>
            </a:r>
            <a:r>
              <a:rPr lang="en-US" dirty="0"/>
              <a:t> </a:t>
            </a:r>
            <a:r>
              <a:rPr lang="en-US" dirty="0" err="1"/>
              <a:t>sơ</a:t>
            </a:r>
            <a:r>
              <a:rPr lang="en-US" dirty="0"/>
              <a:t> ĐKDN</a:t>
            </a:r>
            <a:endParaRPr lang="en-US" dirty="0"/>
          </a:p>
          <a:p>
            <a:pPr lvl="1"/>
            <a:r>
              <a:rPr lang="en-US" dirty="0" err="1"/>
              <a:t>Yêu</a:t>
            </a:r>
            <a:r>
              <a:rPr lang="en-US" dirty="0"/>
              <a:t> </a:t>
            </a:r>
            <a:r>
              <a:rPr lang="en-US" dirty="0" err="1"/>
              <a:t>cầu</a:t>
            </a:r>
            <a:r>
              <a:rPr lang="en-US" dirty="0"/>
              <a:t> </a:t>
            </a:r>
            <a:r>
              <a:rPr lang="en-US" dirty="0" err="1"/>
              <a:t>lưu</a:t>
            </a:r>
            <a:r>
              <a:rPr lang="en-US" dirty="0"/>
              <a:t> </a:t>
            </a:r>
            <a:r>
              <a:rPr lang="en-US" dirty="0" err="1"/>
              <a:t>trữ</a:t>
            </a:r>
            <a:r>
              <a:rPr lang="en-US" dirty="0"/>
              <a:t> </a:t>
            </a:r>
            <a:r>
              <a:rPr lang="en-US" dirty="0" err="1"/>
              <a:t>thông</a:t>
            </a:r>
            <a:r>
              <a:rPr lang="en-US" dirty="0"/>
              <a:t> tin </a:t>
            </a:r>
            <a:r>
              <a:rPr lang="en-US" dirty="0" err="1"/>
              <a:t>về</a:t>
            </a:r>
            <a:r>
              <a:rPr lang="en-US" dirty="0"/>
              <a:t> </a:t>
            </a:r>
            <a:r>
              <a:rPr lang="en-US" dirty="0" err="1"/>
              <a:t>chủ</a:t>
            </a:r>
            <a:r>
              <a:rPr lang="en-US" dirty="0"/>
              <a:t> </a:t>
            </a:r>
            <a:r>
              <a:rPr lang="en-US" dirty="0" err="1"/>
              <a:t>sở</a:t>
            </a:r>
            <a:r>
              <a:rPr lang="en-US" dirty="0"/>
              <a:t> </a:t>
            </a:r>
            <a:r>
              <a:rPr lang="en-US" dirty="0" err="1"/>
              <a:t>hữu</a:t>
            </a:r>
            <a:r>
              <a:rPr lang="en-US" dirty="0"/>
              <a:t> </a:t>
            </a:r>
            <a:r>
              <a:rPr lang="en-US" dirty="0" err="1"/>
              <a:t>hưởng</a:t>
            </a:r>
            <a:r>
              <a:rPr lang="en-US" dirty="0"/>
              <a:t> </a:t>
            </a:r>
            <a:r>
              <a:rPr lang="en-US" dirty="0" err="1"/>
              <a:t>lợi</a:t>
            </a:r>
            <a:r>
              <a:rPr lang="en-US" dirty="0"/>
              <a:t> </a:t>
            </a:r>
            <a:endParaRPr lang="en-US" dirty="0"/>
          </a:p>
          <a:p>
            <a:pPr lvl="1"/>
            <a:r>
              <a:rPr lang="en-US" dirty="0" err="1"/>
              <a:t>Hình</a:t>
            </a:r>
            <a:r>
              <a:rPr lang="en-US" dirty="0"/>
              <a:t> </a:t>
            </a:r>
            <a:r>
              <a:rPr lang="en-US" dirty="0" err="1"/>
              <a:t>thành</a:t>
            </a:r>
            <a:r>
              <a:rPr lang="en-US" dirty="0"/>
              <a:t> </a:t>
            </a:r>
            <a:r>
              <a:rPr lang="en-US" dirty="0" err="1"/>
              <a:t>cơ</a:t>
            </a:r>
            <a:r>
              <a:rPr lang="en-US" dirty="0"/>
              <a:t> </a:t>
            </a:r>
            <a:r>
              <a:rPr lang="en-US" dirty="0" err="1"/>
              <a:t>sở</a:t>
            </a:r>
            <a:r>
              <a:rPr lang="en-US" dirty="0"/>
              <a:t> </a:t>
            </a:r>
            <a:r>
              <a:rPr lang="en-US" dirty="0" err="1"/>
              <a:t>pháp</a:t>
            </a:r>
            <a:r>
              <a:rPr lang="en-US" dirty="0"/>
              <a:t> </a:t>
            </a:r>
            <a:r>
              <a:rPr lang="en-US" dirty="0" err="1"/>
              <a:t>lý</a:t>
            </a:r>
            <a:r>
              <a:rPr lang="en-US" dirty="0"/>
              <a:t> </a:t>
            </a:r>
            <a:r>
              <a:rPr lang="en-US" dirty="0" err="1"/>
              <a:t>cho</a:t>
            </a:r>
            <a:r>
              <a:rPr lang="en-US" dirty="0"/>
              <a:t> </a:t>
            </a:r>
            <a:r>
              <a:rPr lang="en-US" dirty="0" err="1"/>
              <a:t>cá</a:t>
            </a:r>
            <a:r>
              <a:rPr lang="en-US" dirty="0"/>
              <a:t> </a:t>
            </a:r>
            <a:r>
              <a:rPr lang="en-US" dirty="0" err="1"/>
              <a:t>nhân</a:t>
            </a:r>
            <a:r>
              <a:rPr lang="en-US" dirty="0"/>
              <a:t> </a:t>
            </a:r>
            <a:r>
              <a:rPr lang="en-US" dirty="0" err="1"/>
              <a:t>kinh</a:t>
            </a:r>
            <a:r>
              <a:rPr lang="en-US" dirty="0"/>
              <a:t> </a:t>
            </a:r>
            <a:r>
              <a:rPr lang="en-US" dirty="0" err="1"/>
              <a:t>doanh</a:t>
            </a:r>
            <a:endParaRPr lang="en-US" dirty="0"/>
          </a:p>
          <a:p>
            <a:pPr lvl="1"/>
            <a:r>
              <a:rPr lang="en-US" dirty="0"/>
              <a:t>Hoàn </a:t>
            </a:r>
            <a:r>
              <a:rPr lang="en-US" dirty="0" err="1"/>
              <a:t>thiện</a:t>
            </a:r>
            <a:r>
              <a:rPr lang="en-US" dirty="0"/>
              <a:t> </a:t>
            </a:r>
            <a:r>
              <a:rPr lang="en-US" dirty="0" err="1"/>
              <a:t>một</a:t>
            </a:r>
            <a:r>
              <a:rPr lang="en-US" dirty="0"/>
              <a:t> </a:t>
            </a:r>
            <a:r>
              <a:rPr lang="en-US" dirty="0" err="1"/>
              <a:t>số</a:t>
            </a:r>
            <a:r>
              <a:rPr lang="en-US" dirty="0"/>
              <a:t> </a:t>
            </a:r>
            <a:r>
              <a:rPr lang="en-US" dirty="0" err="1"/>
              <a:t>quy</a:t>
            </a:r>
            <a:r>
              <a:rPr lang="en-US" dirty="0"/>
              <a:t> </a:t>
            </a:r>
            <a:r>
              <a:rPr lang="en-US" dirty="0" err="1"/>
              <a:t>định</a:t>
            </a:r>
            <a:r>
              <a:rPr lang="en-US" dirty="0"/>
              <a:t> </a:t>
            </a:r>
            <a:r>
              <a:rPr lang="en-US" dirty="0" err="1"/>
              <a:t>về</a:t>
            </a:r>
            <a:r>
              <a:rPr lang="en-US" dirty="0"/>
              <a:t> </a:t>
            </a:r>
            <a:r>
              <a:rPr lang="en-US" dirty="0" err="1"/>
              <a:t>quản</a:t>
            </a:r>
            <a:r>
              <a:rPr lang="en-US" dirty="0"/>
              <a:t> </a:t>
            </a:r>
            <a:r>
              <a:rPr lang="en-US" dirty="0" err="1"/>
              <a:t>trị</a:t>
            </a:r>
            <a:r>
              <a:rPr lang="en-US" dirty="0"/>
              <a:t> </a:t>
            </a:r>
            <a:r>
              <a:rPr lang="en-US" dirty="0" err="1"/>
              <a:t>công</a:t>
            </a:r>
            <a:r>
              <a:rPr lang="en-US" dirty="0"/>
              <a:t> ty</a:t>
            </a:r>
            <a:endParaRPr lang="en-US" dirty="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Luật Chất lượng sản phẩm hàng hoá</a:t>
            </a:r>
            <a:endParaRPr lang="en-US"/>
          </a:p>
        </p:txBody>
      </p:sp>
      <p:sp>
        <p:nvSpPr>
          <p:cNvPr id="3" name="Content Placeholder 2"/>
          <p:cNvSpPr>
            <a:spLocks noGrp="1"/>
          </p:cNvSpPr>
          <p:nvPr>
            <p:ph idx="1"/>
          </p:nvPr>
        </p:nvSpPr>
        <p:spPr/>
        <p:txBody>
          <a:bodyPr/>
          <a:lstStyle/>
          <a:p>
            <a:r>
              <a:rPr lang="en-US" dirty="0" err="1"/>
              <a:t>Dự</a:t>
            </a:r>
            <a:r>
              <a:rPr lang="en-US" dirty="0"/>
              <a:t> </a:t>
            </a:r>
            <a:r>
              <a:rPr lang="en-US" dirty="0" err="1"/>
              <a:t>kiến</a:t>
            </a:r>
            <a:r>
              <a:rPr lang="en-US" dirty="0"/>
              <a:t> </a:t>
            </a:r>
            <a:r>
              <a:rPr lang="en-US" dirty="0" err="1"/>
              <a:t>trình</a:t>
            </a:r>
            <a:r>
              <a:rPr lang="en-US" dirty="0"/>
              <a:t> </a:t>
            </a:r>
            <a:r>
              <a:rPr lang="en-US" dirty="0" err="1"/>
              <a:t>Quốc</a:t>
            </a:r>
            <a:r>
              <a:rPr lang="en-US" dirty="0"/>
              <a:t> </a:t>
            </a:r>
            <a:r>
              <a:rPr lang="en-US" dirty="0" err="1"/>
              <a:t>hội</a:t>
            </a:r>
            <a:r>
              <a:rPr lang="en-US" dirty="0"/>
              <a:t> </a:t>
            </a:r>
            <a:r>
              <a:rPr lang="en-US" dirty="0" err="1"/>
              <a:t>thông</a:t>
            </a:r>
            <a:r>
              <a:rPr lang="en-US" dirty="0"/>
              <a:t> qua </a:t>
            </a:r>
            <a:r>
              <a:rPr lang="en-US" dirty="0" err="1"/>
              <a:t>tại</a:t>
            </a:r>
            <a:r>
              <a:rPr lang="en-US" dirty="0"/>
              <a:t> </a:t>
            </a:r>
            <a:r>
              <a:rPr lang="en-US" dirty="0" err="1"/>
              <a:t>kỳ</a:t>
            </a:r>
            <a:r>
              <a:rPr lang="en-US" dirty="0"/>
              <a:t> </a:t>
            </a:r>
            <a:r>
              <a:rPr lang="en-US" dirty="0" err="1"/>
              <a:t>họp</a:t>
            </a:r>
            <a:r>
              <a:rPr lang="en-US" dirty="0"/>
              <a:t> </a:t>
            </a:r>
            <a:r>
              <a:rPr lang="en-US" dirty="0" err="1"/>
              <a:t>tháng</a:t>
            </a:r>
            <a:r>
              <a:rPr lang="en-US" dirty="0"/>
              <a:t> 05/2025</a:t>
            </a:r>
            <a:endParaRPr lang="en-US" dirty="0"/>
          </a:p>
          <a:p>
            <a:r>
              <a:rPr lang="en-US" dirty="0" err="1"/>
              <a:t>Các</a:t>
            </a:r>
            <a:r>
              <a:rPr lang="en-US" dirty="0"/>
              <a:t> </a:t>
            </a:r>
            <a:r>
              <a:rPr lang="en-US" dirty="0" err="1"/>
              <a:t>sửa</a:t>
            </a:r>
            <a:r>
              <a:rPr lang="en-US" dirty="0"/>
              <a:t> </a:t>
            </a:r>
            <a:r>
              <a:rPr lang="en-US" dirty="0" err="1"/>
              <a:t>đổi</a:t>
            </a:r>
            <a:r>
              <a:rPr lang="en-US" dirty="0"/>
              <a:t> </a:t>
            </a:r>
            <a:r>
              <a:rPr lang="en-US" dirty="0" err="1"/>
              <a:t>quan</a:t>
            </a:r>
            <a:r>
              <a:rPr lang="en-US" dirty="0"/>
              <a:t> </a:t>
            </a:r>
            <a:r>
              <a:rPr lang="en-US" dirty="0" err="1"/>
              <a:t>trọng</a:t>
            </a:r>
            <a:endParaRPr lang="en-US" dirty="0"/>
          </a:p>
          <a:p>
            <a:pPr lvl="1"/>
            <a:r>
              <a:rPr lang="en-US" dirty="0" err="1"/>
              <a:t>Bổ</a:t>
            </a:r>
            <a:r>
              <a:rPr lang="en-US" dirty="0"/>
              <a:t> sung </a:t>
            </a:r>
            <a:r>
              <a:rPr lang="en-US" dirty="0" err="1"/>
              <a:t>khái</a:t>
            </a:r>
            <a:r>
              <a:rPr lang="en-US" dirty="0"/>
              <a:t> </a:t>
            </a:r>
            <a:r>
              <a:rPr lang="en-US" dirty="0" err="1"/>
              <a:t>niệm</a:t>
            </a:r>
            <a:r>
              <a:rPr lang="en-US" dirty="0"/>
              <a:t> </a:t>
            </a:r>
            <a:r>
              <a:rPr lang="en-US" dirty="0" err="1"/>
              <a:t>hàng</a:t>
            </a:r>
            <a:r>
              <a:rPr lang="en-US" dirty="0"/>
              <a:t> </a:t>
            </a:r>
            <a:r>
              <a:rPr lang="en-US" dirty="0" err="1"/>
              <a:t>hoá</a:t>
            </a:r>
            <a:r>
              <a:rPr lang="en-US" dirty="0"/>
              <a:t> </a:t>
            </a:r>
            <a:r>
              <a:rPr lang="en-US" dirty="0" err="1"/>
              <a:t>nhóm</a:t>
            </a:r>
            <a:r>
              <a:rPr lang="en-US" dirty="0"/>
              <a:t> 2: </a:t>
            </a:r>
            <a:r>
              <a:rPr lang="en-US" dirty="0" err="1"/>
              <a:t>thêm</a:t>
            </a:r>
            <a:r>
              <a:rPr lang="en-US" dirty="0"/>
              <a:t> </a:t>
            </a:r>
            <a:r>
              <a:rPr lang="en-US" dirty="0" err="1"/>
              <a:t>các</a:t>
            </a:r>
            <a:r>
              <a:rPr lang="en-US" dirty="0"/>
              <a:t> </a:t>
            </a:r>
            <a:r>
              <a:rPr lang="en-US" dirty="0" err="1"/>
              <a:t>tiêu</a:t>
            </a:r>
            <a:r>
              <a:rPr lang="en-US" dirty="0"/>
              <a:t> </a:t>
            </a:r>
            <a:r>
              <a:rPr lang="en-US" dirty="0" err="1"/>
              <a:t>chí</a:t>
            </a:r>
            <a:r>
              <a:rPr lang="en-US" dirty="0"/>
              <a:t> </a:t>
            </a:r>
            <a:r>
              <a:rPr lang="en-US" dirty="0" err="1"/>
              <a:t>gây</a:t>
            </a:r>
            <a:r>
              <a:rPr lang="en-US" dirty="0"/>
              <a:t> </a:t>
            </a:r>
            <a:r>
              <a:rPr lang="en-US" dirty="0" err="1"/>
              <a:t>mất</a:t>
            </a:r>
            <a:r>
              <a:rPr lang="en-US" dirty="0"/>
              <a:t> an </a:t>
            </a:r>
            <a:r>
              <a:rPr lang="en-US" dirty="0" err="1"/>
              <a:t>toàn</a:t>
            </a:r>
            <a:r>
              <a:rPr lang="en-US" dirty="0"/>
              <a:t> </a:t>
            </a:r>
            <a:r>
              <a:rPr lang="en-US" dirty="0" err="1"/>
              <a:t>gồm</a:t>
            </a:r>
            <a:r>
              <a:rPr lang="en-US" dirty="0"/>
              <a:t>: an </a:t>
            </a:r>
            <a:r>
              <a:rPr lang="en-US" dirty="0" err="1"/>
              <a:t>ninh</a:t>
            </a:r>
            <a:r>
              <a:rPr lang="en-US" dirty="0"/>
              <a:t>, </a:t>
            </a:r>
            <a:r>
              <a:rPr lang="en-US" dirty="0" err="1"/>
              <a:t>trật</a:t>
            </a:r>
            <a:r>
              <a:rPr lang="en-US" dirty="0"/>
              <a:t> </a:t>
            </a:r>
            <a:r>
              <a:rPr lang="en-US" dirty="0" err="1"/>
              <a:t>tự</a:t>
            </a:r>
            <a:r>
              <a:rPr lang="en-US" dirty="0"/>
              <a:t>, an </a:t>
            </a:r>
            <a:r>
              <a:rPr lang="en-US" dirty="0" err="1"/>
              <a:t>toàn</a:t>
            </a:r>
            <a:r>
              <a:rPr lang="en-US" dirty="0"/>
              <a:t>, </a:t>
            </a:r>
            <a:r>
              <a:rPr lang="en-US" dirty="0" err="1"/>
              <a:t>bảo</a:t>
            </a:r>
            <a:r>
              <a:rPr lang="en-US" dirty="0"/>
              <a:t> </a:t>
            </a:r>
            <a:r>
              <a:rPr lang="en-US" dirty="0" err="1"/>
              <a:t>mật</a:t>
            </a:r>
            <a:r>
              <a:rPr lang="en-US" dirty="0"/>
              <a:t> </a:t>
            </a:r>
            <a:r>
              <a:rPr lang="en-US" dirty="0" err="1"/>
              <a:t>thông</a:t>
            </a:r>
            <a:r>
              <a:rPr lang="en-US" dirty="0"/>
              <a:t> tin. </a:t>
            </a:r>
            <a:r>
              <a:rPr lang="en-US" dirty="0" err="1"/>
              <a:t>Chính</a:t>
            </a:r>
            <a:r>
              <a:rPr lang="en-US" dirty="0"/>
              <a:t> </a:t>
            </a:r>
            <a:r>
              <a:rPr lang="en-US" dirty="0" err="1"/>
              <a:t>phủ</a:t>
            </a:r>
            <a:r>
              <a:rPr lang="en-US" dirty="0"/>
              <a:t> </a:t>
            </a:r>
            <a:r>
              <a:rPr lang="en-US" dirty="0" err="1"/>
              <a:t>quy</a:t>
            </a:r>
            <a:r>
              <a:rPr lang="en-US" dirty="0"/>
              <a:t> </a:t>
            </a:r>
            <a:r>
              <a:rPr lang="en-US" dirty="0" err="1"/>
              <a:t>định</a:t>
            </a:r>
            <a:r>
              <a:rPr lang="en-US" dirty="0"/>
              <a:t> </a:t>
            </a:r>
            <a:r>
              <a:rPr lang="en-US" dirty="0" err="1"/>
              <a:t>cụ</a:t>
            </a:r>
            <a:r>
              <a:rPr lang="en-US" dirty="0"/>
              <a:t> </a:t>
            </a:r>
            <a:r>
              <a:rPr lang="en-US" dirty="0" err="1"/>
              <a:t>thể</a:t>
            </a:r>
            <a:r>
              <a:rPr lang="en-US" dirty="0"/>
              <a:t> </a:t>
            </a:r>
            <a:r>
              <a:rPr lang="en-US" dirty="0" err="1"/>
              <a:t>việc</a:t>
            </a:r>
            <a:r>
              <a:rPr lang="en-US" dirty="0"/>
              <a:t> ban </a:t>
            </a:r>
            <a:r>
              <a:rPr lang="en-US" dirty="0" err="1"/>
              <a:t>hành</a:t>
            </a:r>
            <a:r>
              <a:rPr lang="en-US" dirty="0"/>
              <a:t> Danh </a:t>
            </a:r>
            <a:r>
              <a:rPr lang="en-US" dirty="0" err="1"/>
              <a:t>mục</a:t>
            </a:r>
            <a:r>
              <a:rPr lang="en-US" dirty="0"/>
              <a:t> </a:t>
            </a:r>
            <a:r>
              <a:rPr lang="en-US" dirty="0" err="1"/>
              <a:t>này</a:t>
            </a:r>
            <a:r>
              <a:rPr lang="en-US" dirty="0"/>
              <a:t>.</a:t>
            </a:r>
            <a:endParaRPr lang="en-US" dirty="0"/>
          </a:p>
          <a:p>
            <a:pPr lvl="1">
              <a:buFont typeface="Symbol" panose="05050102010706020507" pitchFamily="18" charset="2"/>
              <a:buChar char="Þ"/>
            </a:pPr>
            <a:r>
              <a:rPr lang="en-US" dirty="0"/>
              <a:t> </a:t>
            </a:r>
            <a:r>
              <a:rPr lang="en-US" dirty="0" err="1"/>
              <a:t>Doanh</a:t>
            </a:r>
            <a:r>
              <a:rPr lang="en-US" dirty="0"/>
              <a:t> </a:t>
            </a:r>
            <a:r>
              <a:rPr lang="en-US" dirty="0" err="1"/>
              <a:t>nghiệp</a:t>
            </a:r>
            <a:r>
              <a:rPr lang="en-US" dirty="0"/>
              <a:t> </a:t>
            </a:r>
            <a:r>
              <a:rPr lang="en-US" dirty="0" err="1"/>
              <a:t>cần</a:t>
            </a:r>
            <a:r>
              <a:rPr lang="en-US" dirty="0"/>
              <a:t> </a:t>
            </a:r>
            <a:r>
              <a:rPr lang="en-US" dirty="0" err="1"/>
              <a:t>lưu</a:t>
            </a:r>
            <a:r>
              <a:rPr lang="en-US" dirty="0"/>
              <a:t> </a:t>
            </a:r>
            <a:r>
              <a:rPr lang="en-US" dirty="0" err="1"/>
              <a:t>ý</a:t>
            </a:r>
            <a:r>
              <a:rPr lang="en-US" dirty="0"/>
              <a:t> </a:t>
            </a:r>
            <a:r>
              <a:rPr lang="en-US" dirty="0" err="1"/>
              <a:t>khi</a:t>
            </a:r>
            <a:r>
              <a:rPr lang="en-US" dirty="0"/>
              <a:t> Danh </a:t>
            </a:r>
            <a:r>
              <a:rPr lang="en-US" dirty="0" err="1"/>
              <a:t>mục</a:t>
            </a:r>
            <a:r>
              <a:rPr lang="en-US" dirty="0"/>
              <a:t> </a:t>
            </a:r>
            <a:r>
              <a:rPr lang="en-US" dirty="0" err="1"/>
              <a:t>này</a:t>
            </a:r>
            <a:r>
              <a:rPr lang="en-US" dirty="0"/>
              <a:t> </a:t>
            </a:r>
            <a:r>
              <a:rPr lang="en-US" dirty="0" err="1"/>
              <a:t>được</a:t>
            </a:r>
            <a:r>
              <a:rPr lang="en-US" dirty="0"/>
              <a:t> </a:t>
            </a:r>
            <a:r>
              <a:rPr lang="en-US" dirty="0" err="1"/>
              <a:t>xây</a:t>
            </a:r>
            <a:r>
              <a:rPr lang="en-US" dirty="0"/>
              <a:t> </a:t>
            </a:r>
            <a:r>
              <a:rPr lang="en-US" dirty="0" err="1"/>
              <a:t>dựng</a:t>
            </a:r>
            <a:r>
              <a:rPr lang="en-US" dirty="0"/>
              <a:t> </a:t>
            </a:r>
            <a:r>
              <a:rPr lang="en-US" dirty="0" err="1"/>
              <a:t>mới</a:t>
            </a:r>
            <a:endParaRPr lang="en-US" dirty="0"/>
          </a:p>
          <a:p>
            <a:pPr lvl="1"/>
            <a:r>
              <a:rPr lang="en-US" dirty="0" err="1"/>
              <a:t>Mở</a:t>
            </a:r>
            <a:r>
              <a:rPr lang="en-US" dirty="0"/>
              <a:t> </a:t>
            </a:r>
            <a:r>
              <a:rPr lang="en-US" dirty="0" err="1"/>
              <a:t>rộng</a:t>
            </a:r>
            <a:r>
              <a:rPr lang="en-US" dirty="0"/>
              <a:t> </a:t>
            </a:r>
            <a:r>
              <a:rPr lang="en-US" dirty="0" err="1"/>
              <a:t>áp</a:t>
            </a:r>
            <a:r>
              <a:rPr lang="en-US" dirty="0"/>
              <a:t> </a:t>
            </a:r>
            <a:r>
              <a:rPr lang="en-US" dirty="0" err="1"/>
              <a:t>dụng</a:t>
            </a:r>
            <a:r>
              <a:rPr lang="en-US" dirty="0"/>
              <a:t> </a:t>
            </a:r>
            <a:r>
              <a:rPr lang="en-US" dirty="0" err="1"/>
              <a:t>với</a:t>
            </a:r>
            <a:r>
              <a:rPr lang="en-US" dirty="0"/>
              <a:t> </a:t>
            </a:r>
            <a:r>
              <a:rPr lang="en-US" dirty="0" err="1"/>
              <a:t>cả</a:t>
            </a:r>
            <a:r>
              <a:rPr lang="en-US" dirty="0"/>
              <a:t> </a:t>
            </a:r>
            <a:r>
              <a:rPr lang="en-US" dirty="0" err="1"/>
              <a:t>các</a:t>
            </a:r>
            <a:r>
              <a:rPr lang="en-US" dirty="0"/>
              <a:t> </a:t>
            </a:r>
            <a:r>
              <a:rPr lang="en-US" dirty="0" err="1"/>
              <a:t>hoạt</a:t>
            </a:r>
            <a:r>
              <a:rPr lang="en-US" dirty="0"/>
              <a:t> </a:t>
            </a:r>
            <a:r>
              <a:rPr lang="en-US" dirty="0" err="1"/>
              <a:t>động</a:t>
            </a:r>
            <a:r>
              <a:rPr lang="en-US" dirty="0"/>
              <a:t> </a:t>
            </a:r>
            <a:r>
              <a:rPr lang="en-US" dirty="0" err="1"/>
              <a:t>liên</a:t>
            </a:r>
            <a:r>
              <a:rPr lang="en-US" dirty="0"/>
              <a:t> </a:t>
            </a:r>
            <a:r>
              <a:rPr lang="en-US" dirty="0" err="1"/>
              <a:t>quan</a:t>
            </a:r>
            <a:r>
              <a:rPr lang="en-US" dirty="0"/>
              <a:t> </a:t>
            </a:r>
            <a:r>
              <a:rPr lang="en-US" dirty="0" err="1"/>
              <a:t>đến</a:t>
            </a:r>
            <a:r>
              <a:rPr lang="en-US" dirty="0"/>
              <a:t> an </a:t>
            </a:r>
            <a:r>
              <a:rPr lang="en-US" dirty="0" err="1"/>
              <a:t>toàn</a:t>
            </a:r>
            <a:r>
              <a:rPr lang="en-US" dirty="0"/>
              <a:t>, </a:t>
            </a:r>
            <a:r>
              <a:rPr lang="en-US" dirty="0" err="1"/>
              <a:t>kiểm</a:t>
            </a:r>
            <a:r>
              <a:rPr lang="en-US" dirty="0"/>
              <a:t> </a:t>
            </a:r>
            <a:r>
              <a:rPr lang="en-US" dirty="0" err="1"/>
              <a:t>dịch</a:t>
            </a:r>
            <a:endParaRPr lang="en-US" dirty="0"/>
          </a:p>
          <a:p>
            <a:pPr lvl="1"/>
            <a:r>
              <a:rPr lang="en-US" dirty="0" err="1"/>
              <a:t>Bổ</a:t>
            </a:r>
            <a:r>
              <a:rPr lang="en-US" dirty="0"/>
              <a:t> sung </a:t>
            </a:r>
            <a:r>
              <a:rPr lang="en-US" dirty="0" err="1"/>
              <a:t>yêu</a:t>
            </a:r>
            <a:r>
              <a:rPr lang="en-US" dirty="0"/>
              <a:t> </a:t>
            </a:r>
            <a:r>
              <a:rPr lang="en-US" dirty="0" err="1"/>
              <a:t>cầu</a:t>
            </a:r>
            <a:r>
              <a:rPr lang="en-US" dirty="0"/>
              <a:t> </a:t>
            </a:r>
            <a:r>
              <a:rPr lang="en-US" dirty="0" err="1"/>
              <a:t>áp</a:t>
            </a:r>
            <a:r>
              <a:rPr lang="en-US" dirty="0"/>
              <a:t> </a:t>
            </a:r>
            <a:r>
              <a:rPr lang="en-US" dirty="0" err="1"/>
              <a:t>dụng</a:t>
            </a:r>
            <a:r>
              <a:rPr lang="en-US" dirty="0"/>
              <a:t> </a:t>
            </a:r>
            <a:r>
              <a:rPr lang="en-US" dirty="0" err="1"/>
              <a:t>mã</a:t>
            </a:r>
            <a:r>
              <a:rPr lang="en-US" dirty="0"/>
              <a:t> </a:t>
            </a:r>
            <a:r>
              <a:rPr lang="en-US" dirty="0" err="1"/>
              <a:t>điện</a:t>
            </a:r>
            <a:r>
              <a:rPr lang="en-US" dirty="0"/>
              <a:t> </a:t>
            </a:r>
            <a:r>
              <a:rPr lang="en-US" dirty="0" err="1"/>
              <a:t>tử</a:t>
            </a:r>
            <a:r>
              <a:rPr lang="en-US" dirty="0"/>
              <a:t>, </a:t>
            </a:r>
            <a:r>
              <a:rPr lang="en-US" dirty="0" err="1"/>
              <a:t>mã</a:t>
            </a:r>
            <a:r>
              <a:rPr lang="en-US" dirty="0"/>
              <a:t> </a:t>
            </a:r>
            <a:r>
              <a:rPr lang="en-US" dirty="0" err="1"/>
              <a:t>số</a:t>
            </a:r>
            <a:r>
              <a:rPr lang="en-US" dirty="0"/>
              <a:t>, </a:t>
            </a:r>
            <a:r>
              <a:rPr lang="en-US" dirty="0" err="1"/>
              <a:t>mã</a:t>
            </a:r>
            <a:r>
              <a:rPr lang="en-US" dirty="0"/>
              <a:t> </a:t>
            </a:r>
            <a:r>
              <a:rPr lang="en-US" dirty="0" err="1"/>
              <a:t>vạch</a:t>
            </a:r>
            <a:r>
              <a:rPr lang="en-US" dirty="0"/>
              <a:t>, </a:t>
            </a:r>
            <a:r>
              <a:rPr lang="en-US" dirty="0" err="1"/>
              <a:t>mã</a:t>
            </a:r>
            <a:r>
              <a:rPr lang="en-US" dirty="0"/>
              <a:t> </a:t>
            </a:r>
            <a:r>
              <a:rPr lang="en-US" dirty="0" err="1"/>
              <a:t>truy</a:t>
            </a:r>
            <a:r>
              <a:rPr lang="en-US" dirty="0"/>
              <a:t> </a:t>
            </a:r>
            <a:r>
              <a:rPr lang="en-US" dirty="0" err="1"/>
              <a:t>vết</a:t>
            </a:r>
            <a:r>
              <a:rPr lang="en-US" dirty="0"/>
              <a:t> </a:t>
            </a:r>
            <a:r>
              <a:rPr lang="en-US" dirty="0" err="1"/>
              <a:t>nguồn</a:t>
            </a:r>
            <a:r>
              <a:rPr lang="en-US" dirty="0"/>
              <a:t> </a:t>
            </a:r>
            <a:r>
              <a:rPr lang="en-US" dirty="0" err="1"/>
              <a:t>gốc</a:t>
            </a:r>
            <a:endParaRPr lang="en-US" dirty="0"/>
          </a:p>
          <a:p>
            <a:pPr lvl="1">
              <a:buFont typeface="Symbol" panose="05050102010706020507" pitchFamily="18" charset="2"/>
              <a:buChar char="Þ"/>
            </a:pPr>
            <a:r>
              <a:rPr lang="en-US" dirty="0"/>
              <a:t> </a:t>
            </a:r>
            <a:r>
              <a:rPr lang="en-US" dirty="0" err="1"/>
              <a:t>Có</a:t>
            </a:r>
            <a:r>
              <a:rPr lang="en-US" dirty="0"/>
              <a:t> </a:t>
            </a:r>
            <a:r>
              <a:rPr lang="en-US" dirty="0" err="1"/>
              <a:t>thể</a:t>
            </a:r>
            <a:r>
              <a:rPr lang="en-US" dirty="0"/>
              <a:t> </a:t>
            </a:r>
            <a:r>
              <a:rPr lang="en-US" dirty="0" err="1"/>
              <a:t>gia</a:t>
            </a:r>
            <a:r>
              <a:rPr lang="en-US" dirty="0"/>
              <a:t> </a:t>
            </a:r>
            <a:r>
              <a:rPr lang="en-US" dirty="0" err="1"/>
              <a:t>tăng</a:t>
            </a:r>
            <a:r>
              <a:rPr lang="en-US" dirty="0"/>
              <a:t> chi </a:t>
            </a:r>
            <a:r>
              <a:rPr lang="en-US" dirty="0" err="1"/>
              <a:t>phí</a:t>
            </a:r>
            <a:r>
              <a:rPr lang="en-US" dirty="0"/>
              <a:t>, </a:t>
            </a:r>
            <a:r>
              <a:rPr lang="en-US" dirty="0" err="1"/>
              <a:t>cần</a:t>
            </a:r>
            <a:r>
              <a:rPr lang="en-US" dirty="0"/>
              <a:t> </a:t>
            </a:r>
            <a:r>
              <a:rPr lang="en-US" dirty="0" err="1"/>
              <a:t>lưu</a:t>
            </a:r>
            <a:r>
              <a:rPr lang="en-US" dirty="0"/>
              <a:t> </a:t>
            </a:r>
            <a:r>
              <a:rPr lang="en-US" dirty="0" err="1"/>
              <a:t>ý</a:t>
            </a:r>
            <a:r>
              <a:rPr lang="en-US" dirty="0"/>
              <a:t> </a:t>
            </a:r>
            <a:r>
              <a:rPr lang="en-US" dirty="0" err="1"/>
              <a:t>theo</a:t>
            </a:r>
            <a:r>
              <a:rPr lang="en-US" dirty="0"/>
              <a:t> </a:t>
            </a:r>
            <a:r>
              <a:rPr lang="en-US" dirty="0" err="1"/>
              <a:t>dõi</a:t>
            </a:r>
            <a:r>
              <a:rPr lang="en-US" dirty="0"/>
              <a:t> </a:t>
            </a:r>
            <a:r>
              <a:rPr lang="en-US" dirty="0" err="1"/>
              <a:t>Dự</a:t>
            </a:r>
            <a:r>
              <a:rPr lang="en-US" dirty="0"/>
              <a:t> </a:t>
            </a:r>
            <a:r>
              <a:rPr lang="en-US" dirty="0" err="1"/>
              <a:t>thảo</a:t>
            </a:r>
            <a:r>
              <a:rPr lang="en-US" dirty="0"/>
              <a:t> NĐ </a:t>
            </a:r>
            <a:r>
              <a:rPr lang="en-US" dirty="0" err="1"/>
              <a:t>quy</a:t>
            </a:r>
            <a:r>
              <a:rPr lang="en-US" dirty="0"/>
              <a:t> </a:t>
            </a:r>
            <a:r>
              <a:rPr lang="en-US" dirty="0" err="1"/>
              <a:t>định</a:t>
            </a:r>
            <a:r>
              <a:rPr lang="en-US" dirty="0"/>
              <a:t> chi </a:t>
            </a:r>
            <a:r>
              <a:rPr lang="en-US" dirty="0" err="1"/>
              <a:t>tiết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Luật Tiêu chuẩn Quy chuẩn kỹ thuật</a:t>
            </a:r>
            <a:endParaRPr lang="en-US"/>
          </a:p>
        </p:txBody>
      </p:sp>
      <p:sp>
        <p:nvSpPr>
          <p:cNvPr id="3" name="Content Placeholder 2"/>
          <p:cNvSpPr>
            <a:spLocks noGrp="1"/>
          </p:cNvSpPr>
          <p:nvPr>
            <p:ph idx="1"/>
          </p:nvPr>
        </p:nvSpPr>
        <p:spPr/>
        <p:txBody>
          <a:bodyPr/>
          <a:lstStyle/>
          <a:p>
            <a:r>
              <a:rPr lang="en-US" dirty="0" err="1"/>
              <a:t>Dự</a:t>
            </a:r>
            <a:r>
              <a:rPr lang="en-US" dirty="0"/>
              <a:t> </a:t>
            </a:r>
            <a:r>
              <a:rPr lang="en-US" dirty="0" err="1"/>
              <a:t>kiến</a:t>
            </a:r>
            <a:r>
              <a:rPr lang="en-US" dirty="0"/>
              <a:t> </a:t>
            </a:r>
            <a:r>
              <a:rPr lang="en-US" dirty="0" err="1"/>
              <a:t>trình</a:t>
            </a:r>
            <a:r>
              <a:rPr lang="en-US" dirty="0"/>
              <a:t> </a:t>
            </a:r>
            <a:r>
              <a:rPr lang="en-US" dirty="0" err="1"/>
              <a:t>Quốc</a:t>
            </a:r>
            <a:r>
              <a:rPr lang="en-US" dirty="0"/>
              <a:t> </a:t>
            </a:r>
            <a:r>
              <a:rPr lang="en-US" dirty="0" err="1"/>
              <a:t>hội</a:t>
            </a:r>
            <a:r>
              <a:rPr lang="en-US" dirty="0"/>
              <a:t> </a:t>
            </a:r>
            <a:r>
              <a:rPr lang="en-US" dirty="0" err="1"/>
              <a:t>thông</a:t>
            </a:r>
            <a:r>
              <a:rPr lang="en-US" dirty="0"/>
              <a:t> qua </a:t>
            </a:r>
            <a:r>
              <a:rPr lang="en-US" dirty="0" err="1"/>
              <a:t>tại</a:t>
            </a:r>
            <a:r>
              <a:rPr lang="en-US" dirty="0"/>
              <a:t> </a:t>
            </a:r>
            <a:r>
              <a:rPr lang="en-US" dirty="0" err="1"/>
              <a:t>kỳ</a:t>
            </a:r>
            <a:r>
              <a:rPr lang="en-US" dirty="0"/>
              <a:t> </a:t>
            </a:r>
            <a:r>
              <a:rPr lang="en-US" dirty="0" err="1"/>
              <a:t>họp</a:t>
            </a:r>
            <a:r>
              <a:rPr lang="en-US" dirty="0"/>
              <a:t> </a:t>
            </a:r>
            <a:r>
              <a:rPr lang="en-US" dirty="0" err="1"/>
              <a:t>tháng</a:t>
            </a:r>
            <a:r>
              <a:rPr lang="en-US" dirty="0"/>
              <a:t> 05/2025</a:t>
            </a:r>
            <a:endParaRPr lang="en-US" dirty="0"/>
          </a:p>
          <a:p>
            <a:r>
              <a:rPr lang="en-US" dirty="0" err="1"/>
              <a:t>Luật</a:t>
            </a:r>
            <a:r>
              <a:rPr lang="en-US" dirty="0"/>
              <a:t> </a:t>
            </a:r>
            <a:r>
              <a:rPr lang="en-US" dirty="0" err="1"/>
              <a:t>sẽ</a:t>
            </a:r>
            <a:r>
              <a:rPr lang="en-US" dirty="0"/>
              <a:t> </a:t>
            </a:r>
            <a:r>
              <a:rPr lang="en-US" dirty="0" err="1"/>
              <a:t>siết</a:t>
            </a:r>
            <a:r>
              <a:rPr lang="en-US" dirty="0"/>
              <a:t> </a:t>
            </a:r>
            <a:r>
              <a:rPr lang="en-US" dirty="0" err="1"/>
              <a:t>chặt</a:t>
            </a:r>
            <a:r>
              <a:rPr lang="en-US" dirty="0"/>
              <a:t> </a:t>
            </a:r>
            <a:r>
              <a:rPr lang="en-US" dirty="0" err="1"/>
              <a:t>lại</a:t>
            </a:r>
            <a:r>
              <a:rPr lang="en-US" dirty="0"/>
              <a:t> </a:t>
            </a:r>
            <a:r>
              <a:rPr lang="en-US" dirty="0" err="1"/>
              <a:t>quy</a:t>
            </a:r>
            <a:r>
              <a:rPr lang="en-US" dirty="0"/>
              <a:t> </a:t>
            </a:r>
            <a:r>
              <a:rPr lang="en-US" dirty="0" err="1"/>
              <a:t>trình</a:t>
            </a:r>
            <a:r>
              <a:rPr lang="en-US" dirty="0"/>
              <a:t> ban </a:t>
            </a:r>
            <a:r>
              <a:rPr lang="en-US" dirty="0" err="1"/>
              <a:t>hành</a:t>
            </a:r>
            <a:r>
              <a:rPr lang="en-US" dirty="0"/>
              <a:t> </a:t>
            </a:r>
            <a:r>
              <a:rPr lang="en-US" dirty="0" err="1"/>
              <a:t>tiêu</a:t>
            </a:r>
            <a:r>
              <a:rPr lang="en-US" dirty="0"/>
              <a:t> </a:t>
            </a:r>
            <a:r>
              <a:rPr lang="en-US" dirty="0" err="1"/>
              <a:t>chuẩn</a:t>
            </a:r>
            <a:r>
              <a:rPr lang="en-US" dirty="0"/>
              <a:t>, </a:t>
            </a:r>
            <a:r>
              <a:rPr lang="en-US" dirty="0" err="1"/>
              <a:t>quy</a:t>
            </a:r>
            <a:r>
              <a:rPr lang="en-US" dirty="0"/>
              <a:t> </a:t>
            </a:r>
            <a:r>
              <a:rPr lang="en-US" dirty="0" err="1"/>
              <a:t>chuẩn</a:t>
            </a:r>
            <a:r>
              <a:rPr lang="en-US" dirty="0"/>
              <a:t>:</a:t>
            </a:r>
            <a:endParaRPr lang="en-US" dirty="0"/>
          </a:p>
          <a:p>
            <a:pPr lvl="1"/>
            <a:r>
              <a:rPr lang="en-US" dirty="0" err="1"/>
              <a:t>Yêu</a:t>
            </a:r>
            <a:r>
              <a:rPr lang="en-US" dirty="0"/>
              <a:t> </a:t>
            </a:r>
            <a:r>
              <a:rPr lang="en-US" dirty="0" err="1"/>
              <a:t>cầu</a:t>
            </a:r>
            <a:r>
              <a:rPr lang="en-US" dirty="0"/>
              <a:t> </a:t>
            </a:r>
            <a:r>
              <a:rPr lang="en-US" dirty="0" err="1"/>
              <a:t>đánh</a:t>
            </a:r>
            <a:r>
              <a:rPr lang="en-US" dirty="0"/>
              <a:t> </a:t>
            </a:r>
            <a:r>
              <a:rPr lang="en-US" dirty="0" err="1"/>
              <a:t>giá</a:t>
            </a:r>
            <a:r>
              <a:rPr lang="en-US" dirty="0"/>
              <a:t> </a:t>
            </a:r>
            <a:r>
              <a:rPr lang="en-US" dirty="0" err="1"/>
              <a:t>tác</a:t>
            </a:r>
            <a:r>
              <a:rPr lang="en-US" dirty="0"/>
              <a:t> </a:t>
            </a:r>
            <a:r>
              <a:rPr lang="en-US" dirty="0" err="1"/>
              <a:t>động</a:t>
            </a:r>
            <a:r>
              <a:rPr lang="en-US" dirty="0"/>
              <a:t> </a:t>
            </a:r>
            <a:r>
              <a:rPr lang="en-US" dirty="0" err="1"/>
              <a:t>của</a:t>
            </a:r>
            <a:r>
              <a:rPr lang="en-US" dirty="0"/>
              <a:t> QCKT</a:t>
            </a:r>
            <a:endParaRPr lang="en-US" dirty="0"/>
          </a:p>
          <a:p>
            <a:pPr lvl="1"/>
            <a:r>
              <a:rPr lang="en-US" dirty="0" err="1"/>
              <a:t>Thời</a:t>
            </a:r>
            <a:r>
              <a:rPr lang="en-US" dirty="0"/>
              <a:t> </a:t>
            </a:r>
            <a:r>
              <a:rPr lang="en-US" dirty="0" err="1"/>
              <a:t>gian</a:t>
            </a:r>
            <a:r>
              <a:rPr lang="en-US" dirty="0"/>
              <a:t> </a:t>
            </a:r>
            <a:r>
              <a:rPr lang="en-US" dirty="0" err="1"/>
              <a:t>lấy</a:t>
            </a:r>
            <a:r>
              <a:rPr lang="en-US" dirty="0"/>
              <a:t> </a:t>
            </a:r>
            <a:r>
              <a:rPr lang="en-US" dirty="0" err="1"/>
              <a:t>ý</a:t>
            </a:r>
            <a:r>
              <a:rPr lang="en-US" dirty="0"/>
              <a:t> </a:t>
            </a:r>
            <a:r>
              <a:rPr lang="en-US" dirty="0" err="1"/>
              <a:t>kiến</a:t>
            </a:r>
            <a:r>
              <a:rPr lang="en-US" dirty="0"/>
              <a:t>: 60 </a:t>
            </a:r>
            <a:r>
              <a:rPr lang="en-US" dirty="0" err="1"/>
              <a:t>ngày</a:t>
            </a:r>
            <a:r>
              <a:rPr lang="en-US" dirty="0"/>
              <a:t>, </a:t>
            </a:r>
            <a:r>
              <a:rPr lang="en-US" dirty="0" err="1"/>
              <a:t>không</a:t>
            </a:r>
            <a:r>
              <a:rPr lang="en-US" dirty="0"/>
              <a:t> </a:t>
            </a:r>
            <a:r>
              <a:rPr lang="en-US" dirty="0" err="1"/>
              <a:t>có</a:t>
            </a:r>
            <a:r>
              <a:rPr lang="en-US" dirty="0"/>
              <a:t> </a:t>
            </a:r>
            <a:r>
              <a:rPr lang="en-US" dirty="0" err="1"/>
              <a:t>ngoại</a:t>
            </a:r>
            <a:r>
              <a:rPr lang="en-US" dirty="0"/>
              <a:t> </a:t>
            </a:r>
            <a:r>
              <a:rPr lang="en-US" dirty="0" err="1"/>
              <a:t>lệ</a:t>
            </a:r>
            <a:r>
              <a:rPr lang="en-US" dirty="0"/>
              <a:t>. </a:t>
            </a:r>
            <a:r>
              <a:rPr lang="en-US" dirty="0" err="1"/>
              <a:t>Trước</a:t>
            </a:r>
            <a:r>
              <a:rPr lang="en-US" dirty="0"/>
              <a:t> </a:t>
            </a:r>
            <a:r>
              <a:rPr lang="en-US" dirty="0" err="1"/>
              <a:t>đây</a:t>
            </a:r>
            <a:r>
              <a:rPr lang="en-US" dirty="0"/>
              <a:t> </a:t>
            </a:r>
            <a:r>
              <a:rPr lang="en-US" dirty="0" err="1"/>
              <a:t>cho</a:t>
            </a:r>
            <a:r>
              <a:rPr lang="en-US" dirty="0"/>
              <a:t> </a:t>
            </a:r>
            <a:r>
              <a:rPr lang="en-US" dirty="0" err="1"/>
              <a:t>phép</a:t>
            </a:r>
            <a:r>
              <a:rPr lang="en-US" dirty="0"/>
              <a:t> </a:t>
            </a:r>
            <a:r>
              <a:rPr lang="en-US" dirty="0" err="1"/>
              <a:t>rút</a:t>
            </a:r>
            <a:r>
              <a:rPr lang="en-US" dirty="0"/>
              <a:t> </a:t>
            </a:r>
            <a:r>
              <a:rPr lang="en-US" dirty="0" err="1"/>
              <a:t>ngắn</a:t>
            </a:r>
            <a:r>
              <a:rPr lang="en-US" dirty="0"/>
              <a:t> </a:t>
            </a:r>
            <a:r>
              <a:rPr lang="en-US" dirty="0" err="1"/>
              <a:t>với</a:t>
            </a:r>
            <a:r>
              <a:rPr lang="en-US" dirty="0"/>
              <a:t> </a:t>
            </a:r>
            <a:r>
              <a:rPr lang="en-US" dirty="0" err="1"/>
              <a:t>trường</a:t>
            </a:r>
            <a:r>
              <a:rPr lang="en-US" dirty="0"/>
              <a:t> </a:t>
            </a:r>
            <a:r>
              <a:rPr lang="en-US" dirty="0" err="1"/>
              <a:t>hợp</a:t>
            </a:r>
            <a:r>
              <a:rPr lang="en-US" dirty="0"/>
              <a:t> </a:t>
            </a:r>
            <a:r>
              <a:rPr lang="en-US" dirty="0" err="1"/>
              <a:t>cấp</a:t>
            </a:r>
            <a:r>
              <a:rPr lang="en-US" dirty="0"/>
              <a:t> </a:t>
            </a:r>
            <a:r>
              <a:rPr lang="en-US" dirty="0" err="1"/>
              <a:t>thiết</a:t>
            </a:r>
            <a:endParaRPr lang="en-US" dirty="0"/>
          </a:p>
          <a:p>
            <a:pPr lvl="1"/>
            <a:r>
              <a:rPr lang="en-US" dirty="0" err="1"/>
              <a:t>Bộ</a:t>
            </a:r>
            <a:r>
              <a:rPr lang="en-US" dirty="0"/>
              <a:t> KHCN </a:t>
            </a:r>
            <a:r>
              <a:rPr lang="en-US" dirty="0" err="1"/>
              <a:t>sẽ</a:t>
            </a:r>
            <a:r>
              <a:rPr lang="en-US" dirty="0"/>
              <a:t> </a:t>
            </a:r>
            <a:r>
              <a:rPr lang="en-US" dirty="0" err="1"/>
              <a:t>thẩm</a:t>
            </a:r>
            <a:r>
              <a:rPr lang="en-US" dirty="0"/>
              <a:t> </a:t>
            </a:r>
            <a:r>
              <a:rPr lang="en-US" dirty="0" err="1"/>
              <a:t>định</a:t>
            </a:r>
            <a:r>
              <a:rPr lang="en-US" dirty="0"/>
              <a:t> </a:t>
            </a:r>
            <a:r>
              <a:rPr lang="en-US" dirty="0" err="1"/>
              <a:t>dựa</a:t>
            </a:r>
            <a:r>
              <a:rPr lang="en-US" dirty="0"/>
              <a:t> </a:t>
            </a:r>
            <a:r>
              <a:rPr lang="en-US" dirty="0" err="1"/>
              <a:t>trên</a:t>
            </a:r>
            <a:r>
              <a:rPr lang="en-US" dirty="0"/>
              <a:t>: (</a:t>
            </a:r>
            <a:r>
              <a:rPr lang="en-US" dirty="0" err="1"/>
              <a:t>i</a:t>
            </a:r>
            <a:r>
              <a:rPr lang="en-US" dirty="0"/>
              <a:t>) </a:t>
            </a:r>
            <a:r>
              <a:rPr lang="en-US" dirty="0" err="1"/>
              <a:t>tính</a:t>
            </a:r>
            <a:r>
              <a:rPr lang="en-US" dirty="0"/>
              <a:t> </a:t>
            </a:r>
            <a:r>
              <a:rPr lang="en-US" dirty="0" err="1"/>
              <a:t>thống</a:t>
            </a:r>
            <a:r>
              <a:rPr lang="en-US" dirty="0"/>
              <a:t> </a:t>
            </a:r>
            <a:r>
              <a:rPr lang="en-US" dirty="0" err="1"/>
              <a:t>nhất</a:t>
            </a:r>
            <a:r>
              <a:rPr lang="en-US" dirty="0"/>
              <a:t>, </a:t>
            </a:r>
            <a:r>
              <a:rPr lang="en-US" dirty="0" err="1"/>
              <a:t>đồng</a:t>
            </a:r>
            <a:r>
              <a:rPr lang="en-US" dirty="0"/>
              <a:t> </a:t>
            </a:r>
            <a:r>
              <a:rPr lang="en-US" dirty="0" err="1"/>
              <a:t>bộ</a:t>
            </a:r>
            <a:r>
              <a:rPr lang="en-US" dirty="0"/>
              <a:t>; (ii) </a:t>
            </a:r>
            <a:r>
              <a:rPr lang="en-US" dirty="0" err="1"/>
              <a:t>không</a:t>
            </a:r>
            <a:r>
              <a:rPr lang="en-US" dirty="0"/>
              <a:t> </a:t>
            </a:r>
            <a:r>
              <a:rPr lang="en-US" dirty="0" err="1"/>
              <a:t>tạo</a:t>
            </a:r>
            <a:r>
              <a:rPr lang="en-US" dirty="0"/>
              <a:t> </a:t>
            </a:r>
            <a:r>
              <a:rPr lang="en-US" dirty="0" err="1"/>
              <a:t>ra</a:t>
            </a:r>
            <a:r>
              <a:rPr lang="en-US" dirty="0"/>
              <a:t> </a:t>
            </a:r>
            <a:r>
              <a:rPr lang="en-US" dirty="0" err="1"/>
              <a:t>rào</a:t>
            </a:r>
            <a:r>
              <a:rPr lang="en-US" dirty="0"/>
              <a:t> </a:t>
            </a:r>
            <a:r>
              <a:rPr lang="en-US" dirty="0" err="1"/>
              <a:t>cản</a:t>
            </a:r>
            <a:r>
              <a:rPr lang="en-US" dirty="0"/>
              <a:t> </a:t>
            </a:r>
            <a:r>
              <a:rPr lang="en-US" dirty="0" err="1"/>
              <a:t>kỹ</a:t>
            </a:r>
            <a:r>
              <a:rPr lang="en-US" dirty="0"/>
              <a:t> </a:t>
            </a:r>
            <a:r>
              <a:rPr lang="en-US" dirty="0" err="1"/>
              <a:t>thuật</a:t>
            </a:r>
            <a:r>
              <a:rPr lang="en-US" dirty="0"/>
              <a:t> </a:t>
            </a:r>
            <a:r>
              <a:rPr lang="en-US" dirty="0" err="1"/>
              <a:t>không</a:t>
            </a:r>
            <a:r>
              <a:rPr lang="en-US" dirty="0"/>
              <a:t> </a:t>
            </a:r>
            <a:r>
              <a:rPr lang="en-US" dirty="0" err="1"/>
              <a:t>cần</a:t>
            </a:r>
            <a:r>
              <a:rPr lang="en-US" dirty="0"/>
              <a:t> </a:t>
            </a:r>
            <a:r>
              <a:rPr lang="en-US" dirty="0" err="1"/>
              <a:t>thiết</a:t>
            </a:r>
            <a:r>
              <a:rPr lang="en-US" dirty="0"/>
              <a:t>; (iii) cam </a:t>
            </a:r>
            <a:r>
              <a:rPr lang="en-US" dirty="0" err="1"/>
              <a:t>kết</a:t>
            </a:r>
            <a:r>
              <a:rPr lang="en-US" dirty="0"/>
              <a:t> </a:t>
            </a:r>
            <a:r>
              <a:rPr lang="en-US" dirty="0" err="1"/>
              <a:t>quốc</a:t>
            </a:r>
            <a:r>
              <a:rPr lang="en-US" dirty="0"/>
              <a:t> </a:t>
            </a:r>
            <a:r>
              <a:rPr lang="en-US" dirty="0" err="1"/>
              <a:t>tế</a:t>
            </a:r>
            <a:endParaRPr lang="en-US" dirty="0"/>
          </a:p>
          <a:p>
            <a:pPr lvl="1"/>
            <a:endParaRPr lang="en-US" dirty="0"/>
          </a:p>
          <a:p>
            <a:r>
              <a:rPr lang="en-US" b="1" dirty="0"/>
              <a:t>Tranh </a:t>
            </a:r>
            <a:r>
              <a:rPr lang="en-US" b="1" dirty="0" err="1"/>
              <a:t>cãi</a:t>
            </a:r>
            <a:r>
              <a:rPr lang="en-US" b="1" dirty="0"/>
              <a:t> </a:t>
            </a:r>
            <a:r>
              <a:rPr lang="en-US" b="1" dirty="0" err="1"/>
              <a:t>nhiều</a:t>
            </a:r>
            <a:r>
              <a:rPr lang="en-US" b="1" dirty="0"/>
              <a:t> </a:t>
            </a:r>
            <a:r>
              <a:rPr lang="en-US" b="1" dirty="0" err="1"/>
              <a:t>nhất</a:t>
            </a:r>
            <a:r>
              <a:rPr lang="en-US" b="1" dirty="0"/>
              <a:t> </a:t>
            </a:r>
            <a:r>
              <a:rPr lang="en-US" b="1" dirty="0" err="1"/>
              <a:t>hiện</a:t>
            </a:r>
            <a:r>
              <a:rPr lang="en-US" b="1" dirty="0"/>
              <a:t> nay </a:t>
            </a:r>
            <a:r>
              <a:rPr lang="en-US" b="1" dirty="0" err="1"/>
              <a:t>là</a:t>
            </a:r>
            <a:r>
              <a:rPr lang="en-US" b="1" dirty="0"/>
              <a:t> </a:t>
            </a:r>
            <a:r>
              <a:rPr lang="en-US" b="1" dirty="0" err="1"/>
              <a:t>thủ</a:t>
            </a:r>
            <a:r>
              <a:rPr lang="en-US" b="1" dirty="0"/>
              <a:t> </a:t>
            </a:r>
            <a:r>
              <a:rPr lang="en-US" b="1" dirty="0" err="1"/>
              <a:t>tục</a:t>
            </a:r>
            <a:r>
              <a:rPr lang="en-US" b="1" dirty="0"/>
              <a:t> </a:t>
            </a:r>
            <a:r>
              <a:rPr lang="en-US" b="1" dirty="0" err="1"/>
              <a:t>công</a:t>
            </a:r>
            <a:r>
              <a:rPr lang="en-US" b="1" dirty="0"/>
              <a:t> </a:t>
            </a:r>
            <a:r>
              <a:rPr lang="en-US" b="1" dirty="0" err="1"/>
              <a:t>bố</a:t>
            </a:r>
            <a:r>
              <a:rPr lang="en-US" b="1" dirty="0"/>
              <a:t> </a:t>
            </a:r>
            <a:r>
              <a:rPr lang="en-US" b="1" dirty="0" err="1"/>
              <a:t>hợp</a:t>
            </a:r>
            <a:r>
              <a:rPr lang="en-US" b="1" dirty="0"/>
              <a:t> </a:t>
            </a:r>
            <a:r>
              <a:rPr lang="en-US" b="1" dirty="0" err="1"/>
              <a:t>quy</a:t>
            </a:r>
            <a:r>
              <a:rPr lang="en-US" b="1" dirty="0"/>
              <a:t>, </a:t>
            </a:r>
            <a:r>
              <a:rPr lang="en-US" b="1" dirty="0" err="1"/>
              <a:t>đề</a:t>
            </a:r>
            <a:r>
              <a:rPr lang="en-US" b="1" dirty="0"/>
              <a:t> </a:t>
            </a:r>
            <a:r>
              <a:rPr lang="en-US" b="1" dirty="0" err="1"/>
              <a:t>xuất</a:t>
            </a:r>
            <a:r>
              <a:rPr lang="en-US" b="1" dirty="0"/>
              <a:t> </a:t>
            </a:r>
            <a:r>
              <a:rPr lang="en-US" b="1" dirty="0" err="1"/>
              <a:t>gộp</a:t>
            </a:r>
            <a:r>
              <a:rPr lang="en-US" b="1" dirty="0"/>
              <a:t> 2 </a:t>
            </a:r>
            <a:r>
              <a:rPr lang="en-US" b="1" dirty="0" err="1"/>
              <a:t>luật</a:t>
            </a:r>
            <a:r>
              <a:rPr lang="en-US" b="1" dirty="0"/>
              <a:t> TCQCKT </a:t>
            </a:r>
            <a:r>
              <a:rPr lang="en-US" b="1" dirty="0" err="1"/>
              <a:t>và</a:t>
            </a:r>
            <a:r>
              <a:rPr lang="en-US" b="1" dirty="0"/>
              <a:t> </a:t>
            </a:r>
            <a:r>
              <a:rPr lang="en-US" b="1" dirty="0" err="1"/>
              <a:t>Chất</a:t>
            </a:r>
            <a:r>
              <a:rPr lang="en-US" b="1" dirty="0"/>
              <a:t> </a:t>
            </a:r>
            <a:r>
              <a:rPr lang="en-US" b="1" dirty="0" err="1"/>
              <a:t>lượng</a:t>
            </a:r>
            <a:r>
              <a:rPr lang="en-US" b="1" dirty="0"/>
              <a:t> </a:t>
            </a:r>
            <a:r>
              <a:rPr lang="en-US" b="1" dirty="0" err="1"/>
              <a:t>sản</a:t>
            </a:r>
            <a:r>
              <a:rPr lang="en-US" b="1" dirty="0"/>
              <a:t> </a:t>
            </a:r>
            <a:r>
              <a:rPr lang="en-US" b="1" dirty="0" err="1"/>
              <a:t>phẩm</a:t>
            </a:r>
            <a:r>
              <a:rPr lang="en-US" b="1" dirty="0"/>
              <a:t> </a:t>
            </a:r>
            <a:r>
              <a:rPr lang="en-US" b="1" dirty="0" err="1"/>
              <a:t>hàng</a:t>
            </a:r>
            <a:r>
              <a:rPr lang="en-US" b="1" dirty="0"/>
              <a:t> </a:t>
            </a:r>
            <a:r>
              <a:rPr lang="en-US" b="1" dirty="0" err="1"/>
              <a:t>hoá</a:t>
            </a:r>
            <a:r>
              <a:rPr lang="en-US" b="1" dirty="0"/>
              <a:t>!</a:t>
            </a:r>
            <a:endParaRPr lang="en-US"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Luật Sử dụng năng lượng tiết kiệm hiệu quả</a:t>
            </a:r>
            <a:endParaRPr lang="en-US"/>
          </a:p>
        </p:txBody>
      </p:sp>
      <p:sp>
        <p:nvSpPr>
          <p:cNvPr id="3" name="Content Placeholder 2"/>
          <p:cNvSpPr>
            <a:spLocks noGrp="1"/>
          </p:cNvSpPr>
          <p:nvPr>
            <p:ph idx="1"/>
          </p:nvPr>
        </p:nvSpPr>
        <p:spPr/>
        <p:txBody>
          <a:bodyPr/>
          <a:lstStyle/>
          <a:p>
            <a:r>
              <a:rPr lang="en-US"/>
              <a:t>Dự kiến trình Quốc hội thông qua tại kỳ họp tháng 05/2025</a:t>
            </a:r>
            <a:endParaRPr lang="en-US"/>
          </a:p>
          <a:p>
            <a:r>
              <a:rPr lang="en-US"/>
              <a:t>Các quy định đáng chú ý:</a:t>
            </a:r>
            <a:endParaRPr lang="en-US"/>
          </a:p>
          <a:p>
            <a:pPr lvl="1"/>
            <a:r>
              <a:rPr lang="en-US"/>
              <a:t>Dán nhãn năng lượng với vật liệu xây dựng, phương tiện vận tải. Có thể gia tăng chi phí cho doanh nghiệp</a:t>
            </a:r>
            <a:endParaRPr lang="en-US"/>
          </a:p>
          <a:p>
            <a:pPr lvl="1"/>
            <a:r>
              <a:rPr lang="en-US"/>
              <a:t>Doanh nghiệp sử dụng năng lượng trọng điểm: xây dựng hệ thống đo đếm tình hình sử dụng năng lượng</a:t>
            </a:r>
            <a:endParaRPr lang="en-US"/>
          </a:p>
          <a:p>
            <a:pPr lvl="1"/>
            <a:r>
              <a:rPr lang="en-US"/>
              <a:t>Quỹ tài chính quốc gia thúc đẩy sử dụng năng lượng tiết kiệm và hiệu quả</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NĐ gia hạn tiền thuế cho doanh nghiệp</a:t>
            </a:r>
            <a:endParaRPr lang="en-US"/>
          </a:p>
        </p:txBody>
      </p:sp>
      <p:sp>
        <p:nvSpPr>
          <p:cNvPr id="3" name="Content Placeholder 2"/>
          <p:cNvSpPr>
            <a:spLocks noGrp="1"/>
          </p:cNvSpPr>
          <p:nvPr>
            <p:ph idx="1"/>
          </p:nvPr>
        </p:nvSpPr>
        <p:spPr>
          <a:xfrm>
            <a:off x="838200" y="1512277"/>
            <a:ext cx="10515600" cy="4664686"/>
          </a:xfrm>
        </p:spPr>
        <p:txBody>
          <a:bodyPr>
            <a:normAutofit/>
          </a:bodyPr>
          <a:lstStyle/>
          <a:p>
            <a:r>
              <a:rPr lang="en-US"/>
              <a:t>Đang soạn thảo theo thủ tục rút gọn</a:t>
            </a:r>
            <a:endParaRPr lang="en-US"/>
          </a:p>
          <a:p>
            <a:r>
              <a:rPr lang="en-US"/>
              <a:t>Gia hạn thời gian nộp tiền thuế năm 2025:</a:t>
            </a:r>
            <a:endParaRPr lang="en-US"/>
          </a:p>
          <a:p>
            <a:pPr lvl="1"/>
            <a:r>
              <a:rPr lang="en-US" sz="2800"/>
              <a:t>Thuế </a:t>
            </a:r>
            <a:r>
              <a:rPr lang="vi-VN" sz="2800"/>
              <a:t>GTGT</a:t>
            </a:r>
            <a:r>
              <a:rPr lang="en-US" sz="2800"/>
              <a:t>: gia hạn 6 tháng với thuế GTGT tháng 2, tháng 3 và quý I; gia hạn 05 tháng với thuế GTGT tháng 4,5,6, và quý II</a:t>
            </a:r>
            <a:endParaRPr lang="en-US" sz="2800"/>
          </a:p>
          <a:p>
            <a:pPr lvl="1"/>
            <a:r>
              <a:rPr lang="en-US" sz="2800"/>
              <a:t>Thuế </a:t>
            </a:r>
            <a:r>
              <a:rPr lang="vi-VN" sz="2800"/>
              <a:t>TNDN</a:t>
            </a:r>
            <a:r>
              <a:rPr lang="en-US" sz="2800"/>
              <a:t>: gia hạn 05 tháng với thuế TNDN tạm nộp quý I, II</a:t>
            </a:r>
            <a:endParaRPr lang="en-US" sz="2800"/>
          </a:p>
          <a:p>
            <a:pPr lvl="1"/>
            <a:r>
              <a:rPr lang="en-US" sz="2800"/>
              <a:t>Tiền thuê đất: gia hạn kỳ đóng tiền thuế đất thứ nhất từ 31/05/2025 thành 31/11/2025.</a:t>
            </a:r>
            <a:endParaRPr lang="en-US" sz="2800"/>
          </a:p>
          <a:p>
            <a:r>
              <a:rPr lang="en-US" sz="3200"/>
              <a:t>Lĩnh vực áp dụng: </a:t>
            </a:r>
            <a:r>
              <a:rPr lang="vi-VN"/>
              <a:t>nông, lâm, thuỷ sản, công nghiệp, xây dựng, dịch vụ vận tải, bất động sản, y tế, giáo dục, văn hoá, nghệ thuật</a:t>
            </a:r>
            <a:endParaRPr lang="en-US"/>
          </a:p>
          <a:p>
            <a:pPr lvl="1"/>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Sửa đổi NĐ 15 về An toàn thực phẩm</a:t>
            </a:r>
            <a:endParaRPr lang="en-US"/>
          </a:p>
        </p:txBody>
      </p:sp>
      <p:sp>
        <p:nvSpPr>
          <p:cNvPr id="3" name="Content Placeholder 2"/>
          <p:cNvSpPr>
            <a:spLocks noGrp="1"/>
          </p:cNvSpPr>
          <p:nvPr>
            <p:ph idx="1"/>
          </p:nvPr>
        </p:nvSpPr>
        <p:spPr>
          <a:xfrm>
            <a:off x="838200" y="1512277"/>
            <a:ext cx="10515600" cy="4664686"/>
          </a:xfrm>
        </p:spPr>
        <p:txBody>
          <a:bodyPr>
            <a:normAutofit/>
          </a:bodyPr>
          <a:lstStyle/>
          <a:p>
            <a:r>
              <a:rPr lang="en-US" sz="3200"/>
              <a:t>Soạn thảo theo thủ tục rút gọn, ban hành trong tháng 03/2025</a:t>
            </a:r>
            <a:endParaRPr lang="en-US" sz="3200"/>
          </a:p>
          <a:p>
            <a:r>
              <a:rPr lang="en-US" sz="3200"/>
              <a:t>Quy định đáng chú ý:</a:t>
            </a:r>
            <a:endParaRPr lang="en-US" sz="3200"/>
          </a:p>
          <a:p>
            <a:pPr lvl="1"/>
            <a:r>
              <a:rPr lang="en-US" sz="2800"/>
              <a:t>Chỉ cơ sở sản xuất hoặc chủ sở hữu sản phẩm mới được đứng tên trên hồ sơ công bố =&gt; các doanh nghiệp đặt gia công sẽ gặp khó khăn</a:t>
            </a:r>
            <a:endParaRPr lang="en-US" sz="2800"/>
          </a:p>
          <a:p>
            <a:pPr lvl="1"/>
            <a:r>
              <a:rPr lang="en-US" sz="2800"/>
              <a:t>Thực phẩm bảo vệ sức khoẻ: </a:t>
            </a:r>
            <a:endParaRPr lang="en-US" sz="2800"/>
          </a:p>
          <a:p>
            <a:pPr lvl="2"/>
            <a:r>
              <a:rPr lang="en-US" sz="2400"/>
              <a:t>Bổ sung thuyết minh thành phần. Thành phần chỉ gồm thành phần tạo công thức và thành phần giúp ổn định sản phẩm</a:t>
            </a:r>
            <a:endParaRPr lang="en-US" sz="2400"/>
          </a:p>
          <a:p>
            <a:pPr lvl="2"/>
            <a:r>
              <a:rPr lang="en-US" sz="2400"/>
              <a:t>Yêu cầu phải lưu giữ Hồ sơ thông tin sản phẩm (PIF), trong đó yêu cầu phải có phiếu kiểm nghiệm từng lô</a:t>
            </a:r>
            <a:endParaRPr lang="en-US" sz="2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Sửa đổi NĐ 15 về An toàn thực phẩm</a:t>
            </a:r>
            <a:endParaRPr lang="en-US"/>
          </a:p>
        </p:txBody>
      </p:sp>
      <p:sp>
        <p:nvSpPr>
          <p:cNvPr id="3" name="Content Placeholder 2"/>
          <p:cNvSpPr>
            <a:spLocks noGrp="1"/>
          </p:cNvSpPr>
          <p:nvPr>
            <p:ph idx="1"/>
          </p:nvPr>
        </p:nvSpPr>
        <p:spPr>
          <a:xfrm>
            <a:off x="838200" y="1512277"/>
            <a:ext cx="10515600" cy="4664686"/>
          </a:xfrm>
        </p:spPr>
        <p:txBody>
          <a:bodyPr>
            <a:normAutofit/>
          </a:bodyPr>
          <a:lstStyle/>
          <a:p>
            <a:r>
              <a:rPr lang="en-US" sz="3200" dirty="0"/>
              <a:t>Quy </a:t>
            </a:r>
            <a:r>
              <a:rPr lang="en-US" sz="3200" dirty="0" err="1"/>
              <a:t>định</a:t>
            </a:r>
            <a:r>
              <a:rPr lang="en-US" sz="3200" dirty="0"/>
              <a:t> </a:t>
            </a:r>
            <a:r>
              <a:rPr lang="en-US" sz="3200" dirty="0" err="1"/>
              <a:t>đáng</a:t>
            </a:r>
            <a:r>
              <a:rPr lang="en-US" sz="3200" dirty="0"/>
              <a:t> </a:t>
            </a:r>
            <a:r>
              <a:rPr lang="en-US" sz="3200" dirty="0" err="1"/>
              <a:t>chú</a:t>
            </a:r>
            <a:r>
              <a:rPr lang="en-US" sz="3200" dirty="0"/>
              <a:t> </a:t>
            </a:r>
            <a:r>
              <a:rPr lang="en-US" sz="3200" dirty="0" err="1"/>
              <a:t>ý</a:t>
            </a:r>
            <a:r>
              <a:rPr lang="en-US" sz="3200" dirty="0"/>
              <a:t>:</a:t>
            </a:r>
            <a:endParaRPr lang="en-US" sz="3200" dirty="0"/>
          </a:p>
          <a:p>
            <a:pPr lvl="1"/>
            <a:r>
              <a:rPr lang="en-US" sz="2800" dirty="0" err="1"/>
              <a:t>Bổ</a:t>
            </a:r>
            <a:r>
              <a:rPr lang="en-US" sz="2800" dirty="0"/>
              <a:t> sung </a:t>
            </a:r>
            <a:r>
              <a:rPr lang="en-US" sz="2800" dirty="0" err="1"/>
              <a:t>trường</a:t>
            </a:r>
            <a:r>
              <a:rPr lang="en-US" sz="2800" dirty="0"/>
              <a:t> </a:t>
            </a:r>
            <a:r>
              <a:rPr lang="en-US" sz="2800" dirty="0" err="1"/>
              <a:t>hợp</a:t>
            </a:r>
            <a:r>
              <a:rPr lang="en-US" sz="2800" dirty="0"/>
              <a:t> </a:t>
            </a:r>
            <a:r>
              <a:rPr lang="en-US" sz="2800" dirty="0" err="1"/>
              <a:t>phải</a:t>
            </a:r>
            <a:r>
              <a:rPr lang="en-US" sz="2800" dirty="0"/>
              <a:t> </a:t>
            </a:r>
            <a:r>
              <a:rPr lang="en-US" sz="2800" dirty="0" err="1"/>
              <a:t>công</a:t>
            </a:r>
            <a:r>
              <a:rPr lang="en-US" sz="2800" dirty="0"/>
              <a:t> </a:t>
            </a:r>
            <a:r>
              <a:rPr lang="en-US" sz="2800" dirty="0" err="1"/>
              <a:t>bố</a:t>
            </a:r>
            <a:r>
              <a:rPr lang="en-US" sz="2800" dirty="0"/>
              <a:t>, </a:t>
            </a:r>
            <a:r>
              <a:rPr lang="en-US" sz="2800" dirty="0" err="1"/>
              <a:t>tự</a:t>
            </a:r>
            <a:r>
              <a:rPr lang="en-US" sz="2800" dirty="0"/>
              <a:t> </a:t>
            </a:r>
            <a:r>
              <a:rPr lang="en-US" sz="2800" dirty="0" err="1"/>
              <a:t>công</a:t>
            </a:r>
            <a:r>
              <a:rPr lang="en-US" sz="2800" dirty="0"/>
              <a:t> </a:t>
            </a:r>
            <a:r>
              <a:rPr lang="en-US" sz="2800" dirty="0" err="1"/>
              <a:t>bố</a:t>
            </a:r>
            <a:r>
              <a:rPr lang="en-US" sz="2800" dirty="0"/>
              <a:t> </a:t>
            </a:r>
            <a:r>
              <a:rPr lang="en-US" sz="2800" dirty="0" err="1"/>
              <a:t>lại</a:t>
            </a:r>
            <a:r>
              <a:rPr lang="en-US" sz="2800" dirty="0"/>
              <a:t>: </a:t>
            </a:r>
            <a:r>
              <a:rPr lang="en-US" sz="2800" dirty="0" err="1"/>
              <a:t>thay</a:t>
            </a:r>
            <a:r>
              <a:rPr lang="en-US" sz="2800" dirty="0"/>
              <a:t> </a:t>
            </a:r>
            <a:r>
              <a:rPr lang="en-US" sz="2800" dirty="0" err="1"/>
              <a:t>đổi</a:t>
            </a:r>
            <a:r>
              <a:rPr lang="en-US" sz="2800" dirty="0"/>
              <a:t> </a:t>
            </a:r>
            <a:r>
              <a:rPr lang="en-US" sz="2800" dirty="0" err="1"/>
              <a:t>về</a:t>
            </a:r>
            <a:r>
              <a:rPr lang="en-US" sz="2800" dirty="0"/>
              <a:t> </a:t>
            </a:r>
            <a:r>
              <a:rPr lang="en-US" sz="2800" dirty="0" err="1"/>
              <a:t>tổ</a:t>
            </a:r>
            <a:r>
              <a:rPr lang="en-US" sz="2800" dirty="0"/>
              <a:t> </a:t>
            </a:r>
            <a:r>
              <a:rPr lang="en-US" sz="2800" dirty="0" err="1"/>
              <a:t>chức</a:t>
            </a:r>
            <a:r>
              <a:rPr lang="en-US" sz="2800" dirty="0"/>
              <a:t> </a:t>
            </a:r>
            <a:r>
              <a:rPr lang="en-US" sz="2800" dirty="0" err="1"/>
              <a:t>chịu</a:t>
            </a:r>
            <a:r>
              <a:rPr lang="en-US" sz="2800" dirty="0"/>
              <a:t> </a:t>
            </a:r>
            <a:r>
              <a:rPr lang="en-US" sz="2800" dirty="0" err="1"/>
              <a:t>trách</a:t>
            </a:r>
            <a:r>
              <a:rPr lang="en-US" sz="2800" dirty="0"/>
              <a:t> </a:t>
            </a:r>
            <a:r>
              <a:rPr lang="en-US" sz="2800" dirty="0" err="1"/>
              <a:t>nhiệm</a:t>
            </a:r>
            <a:r>
              <a:rPr lang="en-US" sz="2800" dirty="0"/>
              <a:t>; </a:t>
            </a:r>
            <a:r>
              <a:rPr lang="en-US" sz="2800" dirty="0" err="1"/>
              <a:t>cơ</a:t>
            </a:r>
            <a:r>
              <a:rPr lang="en-US" sz="2800" dirty="0"/>
              <a:t> </a:t>
            </a:r>
            <a:r>
              <a:rPr lang="en-US" sz="2800" dirty="0" err="1"/>
              <a:t>sở</a:t>
            </a:r>
            <a:r>
              <a:rPr lang="en-US" sz="2800" dirty="0"/>
              <a:t> </a:t>
            </a:r>
            <a:r>
              <a:rPr lang="en-US" sz="2800" dirty="0" err="1"/>
              <a:t>sản</a:t>
            </a:r>
            <a:r>
              <a:rPr lang="en-US" sz="2800" dirty="0"/>
              <a:t> </a:t>
            </a:r>
            <a:r>
              <a:rPr lang="en-US" sz="2800" dirty="0" err="1"/>
              <a:t>xuất</a:t>
            </a:r>
            <a:r>
              <a:rPr lang="en-US" sz="2800" dirty="0"/>
              <a:t>, </a:t>
            </a:r>
            <a:r>
              <a:rPr lang="en-US" sz="2800" dirty="0" err="1"/>
              <a:t>xuất</a:t>
            </a:r>
            <a:r>
              <a:rPr lang="en-US" sz="2800" dirty="0"/>
              <a:t> </a:t>
            </a:r>
            <a:r>
              <a:rPr lang="en-US" sz="2800" dirty="0" err="1"/>
              <a:t>xứ</a:t>
            </a:r>
            <a:r>
              <a:rPr lang="en-US" sz="2800" dirty="0"/>
              <a:t>; </a:t>
            </a:r>
            <a:r>
              <a:rPr lang="en-US" sz="2800" dirty="0" err="1"/>
              <a:t>tên</a:t>
            </a:r>
            <a:r>
              <a:rPr lang="en-US" sz="2800" dirty="0"/>
              <a:t> </a:t>
            </a:r>
            <a:r>
              <a:rPr lang="en-US" sz="2800" dirty="0" err="1"/>
              <a:t>sản</a:t>
            </a:r>
            <a:r>
              <a:rPr lang="en-US" sz="2800" dirty="0"/>
              <a:t> </a:t>
            </a:r>
            <a:r>
              <a:rPr lang="en-US" sz="2800" dirty="0" err="1"/>
              <a:t>phẩm</a:t>
            </a:r>
            <a:r>
              <a:rPr lang="en-US" sz="2800" dirty="0"/>
              <a:t>; </a:t>
            </a:r>
            <a:r>
              <a:rPr lang="en-US" sz="2800" dirty="0" err="1"/>
              <a:t>thành</a:t>
            </a:r>
            <a:r>
              <a:rPr lang="en-US" sz="2800" dirty="0"/>
              <a:t> </a:t>
            </a:r>
            <a:r>
              <a:rPr lang="en-US" sz="2800" dirty="0" err="1"/>
              <a:t>phần</a:t>
            </a:r>
            <a:r>
              <a:rPr lang="en-US" sz="2800" dirty="0"/>
              <a:t>, </a:t>
            </a:r>
            <a:r>
              <a:rPr lang="en-US" sz="2800" dirty="0" err="1"/>
              <a:t>công</a:t>
            </a:r>
            <a:r>
              <a:rPr lang="en-US" sz="2800" dirty="0"/>
              <a:t> </a:t>
            </a:r>
            <a:r>
              <a:rPr lang="en-US" sz="2800" dirty="0" err="1"/>
              <a:t>dụng</a:t>
            </a:r>
            <a:r>
              <a:rPr lang="en-US" sz="2800" dirty="0"/>
              <a:t>, </a:t>
            </a:r>
            <a:r>
              <a:rPr lang="en-US" sz="2800" dirty="0" err="1"/>
              <a:t>đối</a:t>
            </a:r>
            <a:r>
              <a:rPr lang="en-US" sz="2800" dirty="0"/>
              <a:t> </a:t>
            </a:r>
            <a:r>
              <a:rPr lang="en-US" sz="2800" dirty="0" err="1"/>
              <a:t>tượng</a:t>
            </a:r>
            <a:r>
              <a:rPr lang="en-US" sz="2800" dirty="0"/>
              <a:t>, </a:t>
            </a:r>
            <a:r>
              <a:rPr lang="en-US" sz="2800" dirty="0" err="1"/>
              <a:t>liều</a:t>
            </a:r>
            <a:r>
              <a:rPr lang="en-US" sz="2800" dirty="0"/>
              <a:t> </a:t>
            </a:r>
            <a:r>
              <a:rPr lang="en-US" sz="2800" dirty="0" err="1"/>
              <a:t>sử</a:t>
            </a:r>
            <a:r>
              <a:rPr lang="en-US" sz="2800" dirty="0"/>
              <a:t> </a:t>
            </a:r>
            <a:r>
              <a:rPr lang="en-US" sz="2800" dirty="0" err="1"/>
              <a:t>dụng</a:t>
            </a:r>
            <a:r>
              <a:rPr lang="en-US" sz="2800" dirty="0"/>
              <a:t>, </a:t>
            </a:r>
            <a:r>
              <a:rPr lang="en-US" sz="2800" dirty="0" err="1"/>
              <a:t>khối</a:t>
            </a:r>
            <a:r>
              <a:rPr lang="en-US" sz="2800" dirty="0"/>
              <a:t> </a:t>
            </a:r>
            <a:r>
              <a:rPr lang="en-US" sz="2800" dirty="0" err="1"/>
              <a:t>lượng</a:t>
            </a:r>
            <a:r>
              <a:rPr lang="en-US" sz="2800" dirty="0"/>
              <a:t> </a:t>
            </a:r>
            <a:r>
              <a:rPr lang="en-US" sz="2800" dirty="0" err="1"/>
              <a:t>thành</a:t>
            </a:r>
            <a:r>
              <a:rPr lang="en-US" sz="2800" dirty="0"/>
              <a:t> </a:t>
            </a:r>
            <a:r>
              <a:rPr lang="en-US" sz="2800" dirty="0" err="1"/>
              <a:t>phần</a:t>
            </a:r>
            <a:endParaRPr lang="en-US" sz="2800" dirty="0"/>
          </a:p>
          <a:p>
            <a:pPr lvl="1"/>
            <a:r>
              <a:rPr lang="en-US" sz="2800" dirty="0"/>
              <a:t>Thu </a:t>
            </a:r>
            <a:r>
              <a:rPr lang="en-US" sz="2800" dirty="0" err="1"/>
              <a:t>hồi</a:t>
            </a:r>
            <a:r>
              <a:rPr lang="en-US" sz="2800" dirty="0"/>
              <a:t> </a:t>
            </a:r>
            <a:r>
              <a:rPr lang="en-US" sz="2800" dirty="0" err="1"/>
              <a:t>nếu</a:t>
            </a:r>
            <a:r>
              <a:rPr lang="en-US" sz="2800" dirty="0"/>
              <a:t> (</a:t>
            </a:r>
            <a:r>
              <a:rPr lang="en-US" sz="2800" dirty="0" err="1"/>
              <a:t>i</a:t>
            </a:r>
            <a:r>
              <a:rPr lang="en-US" sz="2800" dirty="0"/>
              <a:t>) </a:t>
            </a:r>
            <a:r>
              <a:rPr lang="en-US" sz="2800" dirty="0" err="1"/>
              <a:t>không</a:t>
            </a:r>
            <a:r>
              <a:rPr lang="en-US" sz="2800" dirty="0"/>
              <a:t> </a:t>
            </a:r>
            <a:r>
              <a:rPr lang="en-US" sz="2800" dirty="0" err="1"/>
              <a:t>sản</a:t>
            </a:r>
            <a:r>
              <a:rPr lang="en-US" sz="2800" dirty="0"/>
              <a:t> </a:t>
            </a:r>
            <a:r>
              <a:rPr lang="en-US" sz="2800" dirty="0" err="1"/>
              <a:t>xuất</a:t>
            </a:r>
            <a:r>
              <a:rPr lang="en-US" sz="2800" dirty="0"/>
              <a:t> </a:t>
            </a:r>
            <a:r>
              <a:rPr lang="en-US" sz="2800" dirty="0" err="1"/>
              <a:t>kinh</a:t>
            </a:r>
            <a:r>
              <a:rPr lang="en-US" sz="2800" dirty="0"/>
              <a:t> </a:t>
            </a:r>
            <a:r>
              <a:rPr lang="en-US" sz="2800" dirty="0" err="1"/>
              <a:t>doanh</a:t>
            </a:r>
            <a:r>
              <a:rPr lang="en-US" sz="2800" dirty="0"/>
              <a:t> </a:t>
            </a:r>
            <a:r>
              <a:rPr lang="en-US" sz="2800" dirty="0" err="1"/>
              <a:t>trong</a:t>
            </a:r>
            <a:r>
              <a:rPr lang="en-US" sz="2800" dirty="0"/>
              <a:t> 03 </a:t>
            </a:r>
            <a:r>
              <a:rPr lang="en-US" sz="2800" dirty="0" err="1"/>
              <a:t>năm</a:t>
            </a:r>
            <a:r>
              <a:rPr lang="en-US" sz="2800" dirty="0"/>
              <a:t>; (ii) </a:t>
            </a:r>
            <a:r>
              <a:rPr lang="en-US" sz="2800" dirty="0" err="1"/>
              <a:t>không</a:t>
            </a:r>
            <a:r>
              <a:rPr lang="en-US" sz="2800" dirty="0"/>
              <a:t> </a:t>
            </a:r>
            <a:r>
              <a:rPr lang="en-US" sz="2800" dirty="0" err="1"/>
              <a:t>lưu</a:t>
            </a:r>
            <a:r>
              <a:rPr lang="en-US" sz="2800" dirty="0"/>
              <a:t> </a:t>
            </a:r>
            <a:r>
              <a:rPr lang="en-US" sz="2800" dirty="0" err="1"/>
              <a:t>giữ</a:t>
            </a:r>
            <a:r>
              <a:rPr lang="en-US" sz="2800" dirty="0"/>
              <a:t> PIF (</a:t>
            </a:r>
            <a:r>
              <a:rPr lang="en-US" sz="2800" dirty="0" err="1"/>
              <a:t>hồ</a:t>
            </a:r>
            <a:r>
              <a:rPr lang="en-US" sz="2800" dirty="0"/>
              <a:t> </a:t>
            </a:r>
            <a:r>
              <a:rPr lang="en-US" sz="2800" dirty="0" err="1"/>
              <a:t>sơ</a:t>
            </a:r>
            <a:r>
              <a:rPr lang="en-US" sz="2800" dirty="0"/>
              <a:t> </a:t>
            </a:r>
            <a:r>
              <a:rPr lang="en-US" sz="2800" dirty="0" err="1"/>
              <a:t>thông</a:t>
            </a:r>
            <a:r>
              <a:rPr lang="en-US" sz="2800" dirty="0"/>
              <a:t> tin </a:t>
            </a:r>
            <a:r>
              <a:rPr lang="en-US" sz="2800" dirty="0" err="1"/>
              <a:t>sản</a:t>
            </a:r>
            <a:r>
              <a:rPr lang="en-US" sz="2800" dirty="0"/>
              <a:t> </a:t>
            </a:r>
            <a:r>
              <a:rPr lang="en-US" sz="2800" dirty="0" err="1"/>
              <a:t>phẩm</a:t>
            </a:r>
            <a:r>
              <a:rPr lang="en-US" sz="2800" dirty="0"/>
              <a:t>); (iii) </a:t>
            </a:r>
            <a:r>
              <a:rPr lang="en-US" sz="2800" dirty="0" err="1"/>
              <a:t>không</a:t>
            </a:r>
            <a:r>
              <a:rPr lang="en-US" sz="2800" dirty="0"/>
              <a:t> </a:t>
            </a:r>
            <a:r>
              <a:rPr lang="en-US" sz="2800" dirty="0" err="1"/>
              <a:t>công</a:t>
            </a:r>
            <a:r>
              <a:rPr lang="en-US" sz="2800" dirty="0"/>
              <a:t> </a:t>
            </a:r>
            <a:r>
              <a:rPr lang="en-US" sz="2800" dirty="0" err="1"/>
              <a:t>bố</a:t>
            </a:r>
            <a:r>
              <a:rPr lang="en-US" sz="2800" dirty="0"/>
              <a:t> </a:t>
            </a:r>
            <a:r>
              <a:rPr lang="en-US" sz="2800" dirty="0" err="1"/>
              <a:t>lại</a:t>
            </a:r>
            <a:r>
              <a:rPr lang="en-US" sz="2800" dirty="0"/>
              <a:t>/ </a:t>
            </a:r>
            <a:r>
              <a:rPr lang="en-US" sz="2800" dirty="0" err="1"/>
              <a:t>tự</a:t>
            </a:r>
            <a:r>
              <a:rPr lang="en-US" sz="2800" dirty="0"/>
              <a:t> </a:t>
            </a:r>
            <a:r>
              <a:rPr lang="en-US" sz="2800" dirty="0" err="1"/>
              <a:t>công</a:t>
            </a:r>
            <a:r>
              <a:rPr lang="en-US" sz="2800" dirty="0"/>
              <a:t> </a:t>
            </a:r>
            <a:r>
              <a:rPr lang="en-US" sz="2800" dirty="0" err="1"/>
              <a:t>bố</a:t>
            </a:r>
            <a:r>
              <a:rPr lang="en-US" sz="2800" dirty="0"/>
              <a:t> </a:t>
            </a:r>
            <a:r>
              <a:rPr lang="en-US" sz="2800" dirty="0" err="1"/>
              <a:t>lại</a:t>
            </a:r>
            <a:endParaRPr lang="en-US" sz="2800" dirty="0"/>
          </a:p>
          <a:p>
            <a:pPr lvl="1">
              <a:buFont typeface="Symbol" panose="05050102010706020507" pitchFamily="18" charset="2"/>
              <a:buChar char="Þ"/>
            </a:pPr>
            <a:r>
              <a:rPr lang="en-US" sz="2800" dirty="0"/>
              <a:t> </a:t>
            </a:r>
            <a:r>
              <a:rPr lang="en-US" sz="2800" dirty="0" err="1"/>
              <a:t>Lưu</a:t>
            </a:r>
            <a:r>
              <a:rPr lang="en-US" sz="2800" dirty="0"/>
              <a:t> </a:t>
            </a:r>
            <a:r>
              <a:rPr lang="en-US" sz="2800" dirty="0" err="1"/>
              <a:t>ý</a:t>
            </a:r>
            <a:r>
              <a:rPr lang="en-US" sz="2800" dirty="0"/>
              <a:t> </a:t>
            </a:r>
            <a:r>
              <a:rPr lang="en-US" sz="2800" dirty="0" err="1"/>
              <a:t>về</a:t>
            </a:r>
            <a:r>
              <a:rPr lang="en-US" sz="2800" dirty="0"/>
              <a:t> </a:t>
            </a:r>
            <a:r>
              <a:rPr lang="en-US" sz="2800" dirty="0" err="1"/>
              <a:t>thủ</a:t>
            </a:r>
            <a:r>
              <a:rPr lang="en-US" sz="2800" dirty="0"/>
              <a:t> </a:t>
            </a:r>
            <a:r>
              <a:rPr lang="en-US" sz="2800" dirty="0" err="1"/>
              <a:t>tục</a:t>
            </a:r>
            <a:r>
              <a:rPr lang="en-US" sz="2800" dirty="0"/>
              <a:t> </a:t>
            </a:r>
            <a:r>
              <a:rPr lang="en-US" sz="2800" dirty="0" err="1"/>
              <a:t>hành</a:t>
            </a:r>
            <a:r>
              <a:rPr lang="en-US" sz="2800" dirty="0"/>
              <a:t> </a:t>
            </a:r>
            <a:r>
              <a:rPr lang="en-US" sz="2800" dirty="0" err="1"/>
              <a:t>chính</a:t>
            </a:r>
            <a:r>
              <a:rPr lang="en-US" sz="2800" dirty="0"/>
              <a:t> </a:t>
            </a:r>
            <a:r>
              <a:rPr lang="en-US" sz="2800" dirty="0" err="1"/>
              <a:t>và</a:t>
            </a:r>
            <a:r>
              <a:rPr lang="en-US" sz="2800" dirty="0"/>
              <a:t> chi </a:t>
            </a:r>
            <a:r>
              <a:rPr lang="en-US" sz="2800" dirty="0" err="1"/>
              <a:t>phí</a:t>
            </a:r>
            <a:r>
              <a:rPr lang="en-US" sz="2800" dirty="0"/>
              <a:t> </a:t>
            </a:r>
            <a:r>
              <a:rPr lang="en-US" sz="2800" dirty="0" err="1"/>
              <a:t>gia</a:t>
            </a:r>
            <a:r>
              <a:rPr lang="en-US" sz="2800" dirty="0"/>
              <a:t> </a:t>
            </a:r>
            <a:r>
              <a:rPr lang="en-US" sz="2800" dirty="0" err="1"/>
              <a:t>tăng</a:t>
            </a:r>
            <a:endParaRPr lang="en-US" sz="2800" dirty="0"/>
          </a:p>
          <a:p>
            <a:r>
              <a:rPr lang="en-US" sz="3200" dirty="0" err="1"/>
              <a:t>Luật</a:t>
            </a:r>
            <a:r>
              <a:rPr lang="en-US" sz="3200" dirty="0"/>
              <a:t> ATTP: </a:t>
            </a:r>
            <a:r>
              <a:rPr lang="en-US" sz="3200" dirty="0" err="1"/>
              <a:t>kế</a:t>
            </a:r>
            <a:r>
              <a:rPr lang="en-US" sz="3200" dirty="0"/>
              <a:t> </a:t>
            </a:r>
            <a:r>
              <a:rPr lang="en-US" sz="3200" dirty="0" err="1"/>
              <a:t>hoạch</a:t>
            </a:r>
            <a:r>
              <a:rPr lang="en-US" sz="3200" dirty="0"/>
              <a:t> </a:t>
            </a:r>
            <a:r>
              <a:rPr lang="en-US" sz="3200" dirty="0" err="1"/>
              <a:t>sửa</a:t>
            </a:r>
            <a:r>
              <a:rPr lang="en-US" sz="3200" dirty="0"/>
              <a:t> </a:t>
            </a:r>
            <a:r>
              <a:rPr lang="en-US" sz="3200" dirty="0" err="1"/>
              <a:t>đổi</a:t>
            </a:r>
            <a:r>
              <a:rPr lang="en-US" sz="3200" dirty="0"/>
              <a:t> </a:t>
            </a:r>
            <a:r>
              <a:rPr lang="en-US" sz="3200" dirty="0" err="1"/>
              <a:t>và</a:t>
            </a:r>
            <a:r>
              <a:rPr lang="en-US" sz="3200" dirty="0"/>
              <a:t> </a:t>
            </a:r>
            <a:r>
              <a:rPr lang="en-US" sz="3200" dirty="0" err="1"/>
              <a:t>thông</a:t>
            </a:r>
            <a:r>
              <a:rPr lang="en-US" sz="3200" dirty="0"/>
              <a:t> qua </a:t>
            </a:r>
            <a:r>
              <a:rPr lang="en-US" sz="3200" dirty="0" err="1"/>
              <a:t>trong</a:t>
            </a:r>
            <a:r>
              <a:rPr lang="en-US" sz="3200" dirty="0"/>
              <a:t> </a:t>
            </a:r>
            <a:r>
              <a:rPr lang="en-US" sz="3200" dirty="0" err="1"/>
              <a:t>năm</a:t>
            </a:r>
            <a:r>
              <a:rPr lang="en-US" sz="3200" dirty="0"/>
              <a:t> 2025</a:t>
            </a:r>
            <a:endParaRPr lang="en-US"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a:spLocks noGrp="1" noRot="1" noChangeAspect="1" noMove="1" noResize="1" noEditPoints="1" noAdjustHandles="1" noChangeArrowheads="1" noChangeShapeType="1" noTextEdit="1"/>
          </p:cNvSpPr>
          <p:nvPr/>
        </p:nvSpPr>
        <p:spPr>
          <a:xfrm rot="5400000" flipV="1">
            <a:off x="3203463" y="-2060461"/>
            <a:ext cx="5649003" cy="10651671"/>
          </a:xfrm>
          <a:custGeom>
            <a:avLst/>
            <a:gdLst>
              <a:gd name="connsiteX0" fmla="*/ 0 w 5649003"/>
              <a:gd name="connsiteY0" fmla="*/ 5325836 h 10651671"/>
              <a:gd name="connsiteX1" fmla="*/ 2824502 w 5649003"/>
              <a:gd name="connsiteY1" fmla="*/ 0 h 10651671"/>
              <a:gd name="connsiteX2" fmla="*/ 5649004 w 5649003"/>
              <a:gd name="connsiteY2" fmla="*/ 5325836 h 10651671"/>
              <a:gd name="connsiteX3" fmla="*/ 2824502 w 5649003"/>
              <a:gd name="connsiteY3" fmla="*/ 10651672 h 10651671"/>
              <a:gd name="connsiteX4" fmla="*/ 0 w 5649003"/>
              <a:gd name="connsiteY4" fmla="*/ 5325836 h 10651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9003" h="10651671" fill="none" extrusionOk="0">
                <a:moveTo>
                  <a:pt x="0" y="5325836"/>
                </a:moveTo>
                <a:cubicBezTo>
                  <a:pt x="186946" y="2320485"/>
                  <a:pt x="1438121" y="-52385"/>
                  <a:pt x="2824502" y="0"/>
                </a:cubicBezTo>
                <a:cubicBezTo>
                  <a:pt x="4703838" y="-43168"/>
                  <a:pt x="5583840" y="2369660"/>
                  <a:pt x="5649004" y="5325836"/>
                </a:cubicBezTo>
                <a:cubicBezTo>
                  <a:pt x="5518761" y="8289338"/>
                  <a:pt x="4285196" y="10894014"/>
                  <a:pt x="2824502" y="10651672"/>
                </a:cubicBezTo>
                <a:cubicBezTo>
                  <a:pt x="1536945" y="11016699"/>
                  <a:pt x="142947" y="8418643"/>
                  <a:pt x="0" y="5325836"/>
                </a:cubicBezTo>
                <a:close/>
              </a:path>
              <a:path w="5649003" h="10651671" stroke="0" extrusionOk="0">
                <a:moveTo>
                  <a:pt x="0" y="5325836"/>
                </a:moveTo>
                <a:cubicBezTo>
                  <a:pt x="-54350" y="2332108"/>
                  <a:pt x="1351726" y="167869"/>
                  <a:pt x="2824502" y="0"/>
                </a:cubicBezTo>
                <a:cubicBezTo>
                  <a:pt x="4182679" y="-143942"/>
                  <a:pt x="5672665" y="2549517"/>
                  <a:pt x="5649004" y="5325836"/>
                </a:cubicBezTo>
                <a:cubicBezTo>
                  <a:pt x="5518596" y="8280244"/>
                  <a:pt x="4081190" y="10622204"/>
                  <a:pt x="2824502" y="10651672"/>
                </a:cubicBezTo>
                <a:cubicBezTo>
                  <a:pt x="1216708" y="10537144"/>
                  <a:pt x="-100850" y="8264979"/>
                  <a:pt x="0" y="5325836"/>
                </a:cubicBezTo>
                <a:close/>
              </a:path>
            </a:pathLst>
          </a:custGeom>
          <a:solidFill>
            <a:schemeClr val="accent2"/>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ctrTitle"/>
          </p:nvPr>
        </p:nvSpPr>
        <p:spPr>
          <a:xfrm>
            <a:off x="2066544" y="1911096"/>
            <a:ext cx="8055864" cy="2076651"/>
          </a:xfrm>
        </p:spPr>
        <p:txBody>
          <a:bodyPr anchor="b">
            <a:normAutofit/>
          </a:bodyPr>
          <a:lstStyle/>
          <a:p>
            <a:r>
              <a:rPr lang="vi-VN" sz="6600">
                <a:solidFill>
                  <a:srgbClr val="FFFFFF"/>
                </a:solidFill>
              </a:rPr>
              <a:t>Pháp luật về chuyển đổi số </a:t>
            </a:r>
            <a:endParaRPr lang="vi-VN" sz="6600">
              <a:solidFill>
                <a:srgbClr val="FFFFFF"/>
              </a:solidFill>
            </a:endParaRPr>
          </a:p>
        </p:txBody>
      </p:sp>
      <p:sp>
        <p:nvSpPr>
          <p:cNvPr id="5" name="Subtitle 4"/>
          <p:cNvSpPr>
            <a:spLocks noGrp="1"/>
          </p:cNvSpPr>
          <p:nvPr>
            <p:ph type="subTitle" idx="1"/>
          </p:nvPr>
        </p:nvSpPr>
        <p:spPr>
          <a:xfrm>
            <a:off x="3227832" y="4353507"/>
            <a:ext cx="5733288" cy="932688"/>
          </a:xfrm>
        </p:spPr>
        <p:txBody>
          <a:bodyPr>
            <a:normAutofit/>
          </a:bodyPr>
          <a:lstStyle/>
          <a:p>
            <a:endParaRPr lang="vi-VN">
              <a:solidFill>
                <a:srgbClr val="FFFFFF"/>
              </a:solidFill>
            </a:endParaRPr>
          </a:p>
        </p:txBody>
      </p:sp>
      <p:sp>
        <p:nvSpPr>
          <p:cNvPr id="14" name="sketch line"/>
          <p:cNvSpPr>
            <a:spLocks noGrp="1" noRot="1" noChangeAspect="1" noMove="1" noResize="1" noEditPoints="1" noAdjustHandles="1" noChangeArrowheads="1" noChangeShapeType="1" noTextEdit="1"/>
          </p:cNvSpPr>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Tổng quát</a:t>
            </a:r>
            <a:endParaRPr lang="en-US"/>
          </a:p>
        </p:txBody>
      </p:sp>
      <p:sp>
        <p:nvSpPr>
          <p:cNvPr id="3" name="Content Placeholder 2"/>
          <p:cNvSpPr>
            <a:spLocks noGrp="1"/>
          </p:cNvSpPr>
          <p:nvPr>
            <p:ph idx="1"/>
          </p:nvPr>
        </p:nvSpPr>
        <p:spPr/>
        <p:txBody>
          <a:bodyPr/>
          <a:lstStyle/>
          <a:p>
            <a:r>
              <a:rPr lang="en-US" dirty="0" err="1"/>
              <a:t>Nhiều</a:t>
            </a:r>
            <a:r>
              <a:rPr lang="en-US" dirty="0"/>
              <a:t> </a:t>
            </a:r>
            <a:r>
              <a:rPr lang="en-US" dirty="0" err="1"/>
              <a:t>văn</a:t>
            </a:r>
            <a:r>
              <a:rPr lang="en-US" dirty="0"/>
              <a:t> </a:t>
            </a:r>
            <a:r>
              <a:rPr lang="en-US" dirty="0" err="1"/>
              <a:t>bản</a:t>
            </a:r>
            <a:r>
              <a:rPr lang="en-US" dirty="0"/>
              <a:t> </a:t>
            </a:r>
            <a:r>
              <a:rPr lang="en-US" dirty="0" err="1"/>
              <a:t>luật</a:t>
            </a:r>
            <a:r>
              <a:rPr lang="en-US" dirty="0"/>
              <a:t> </a:t>
            </a:r>
            <a:r>
              <a:rPr lang="en-US" dirty="0" err="1"/>
              <a:t>có</a:t>
            </a:r>
            <a:r>
              <a:rPr lang="en-US" dirty="0"/>
              <a:t> </a:t>
            </a:r>
            <a:r>
              <a:rPr lang="en-US" dirty="0" err="1"/>
              <a:t>nội</a:t>
            </a:r>
            <a:r>
              <a:rPr lang="en-US" dirty="0"/>
              <a:t> dung </a:t>
            </a:r>
            <a:r>
              <a:rPr lang="en-US" dirty="0" err="1"/>
              <a:t>kinh</a:t>
            </a:r>
            <a:r>
              <a:rPr lang="en-US" dirty="0"/>
              <a:t> </a:t>
            </a:r>
            <a:r>
              <a:rPr lang="en-US" dirty="0" err="1"/>
              <a:t>tế</a:t>
            </a:r>
            <a:r>
              <a:rPr lang="en-US" dirty="0"/>
              <a:t> </a:t>
            </a:r>
            <a:r>
              <a:rPr lang="en-US" dirty="0" err="1"/>
              <a:t>số</a:t>
            </a:r>
            <a:r>
              <a:rPr lang="en-US" dirty="0"/>
              <a:t> </a:t>
            </a:r>
            <a:r>
              <a:rPr lang="en-US" dirty="0" err="1"/>
              <a:t>được</a:t>
            </a:r>
            <a:r>
              <a:rPr lang="en-US" dirty="0"/>
              <a:t> ban </a:t>
            </a:r>
            <a:r>
              <a:rPr lang="en-US" dirty="0" err="1"/>
              <a:t>hành</a:t>
            </a:r>
            <a:r>
              <a:rPr lang="en-US" dirty="0"/>
              <a:t> </a:t>
            </a:r>
            <a:r>
              <a:rPr lang="en-US" dirty="0" err="1"/>
              <a:t>trong</a:t>
            </a:r>
            <a:r>
              <a:rPr lang="en-US" dirty="0"/>
              <a:t> 3 </a:t>
            </a:r>
            <a:r>
              <a:rPr lang="en-US" dirty="0" err="1"/>
              <a:t>năm</a:t>
            </a:r>
            <a:r>
              <a:rPr lang="en-US" dirty="0"/>
              <a:t> </a:t>
            </a:r>
            <a:r>
              <a:rPr lang="en-US" dirty="0" err="1"/>
              <a:t>gần</a:t>
            </a:r>
            <a:r>
              <a:rPr lang="en-US" dirty="0"/>
              <a:t> </a:t>
            </a:r>
            <a:r>
              <a:rPr lang="en-US" dirty="0" err="1"/>
              <a:t>đây</a:t>
            </a:r>
            <a:r>
              <a:rPr lang="en-US" dirty="0"/>
              <a:t>:</a:t>
            </a:r>
            <a:endParaRPr lang="en-US" dirty="0"/>
          </a:p>
          <a:p>
            <a:pPr lvl="1"/>
            <a:r>
              <a:rPr lang="en-US" dirty="0" err="1"/>
              <a:t>Luật</a:t>
            </a:r>
            <a:r>
              <a:rPr lang="en-US" dirty="0"/>
              <a:t> Giao </a:t>
            </a:r>
            <a:r>
              <a:rPr lang="en-US" dirty="0" err="1"/>
              <a:t>dịch</a:t>
            </a:r>
            <a:r>
              <a:rPr lang="en-US" dirty="0"/>
              <a:t> </a:t>
            </a:r>
            <a:r>
              <a:rPr lang="en-US" dirty="0" err="1"/>
              <a:t>điện</a:t>
            </a:r>
            <a:r>
              <a:rPr lang="en-US" dirty="0"/>
              <a:t> </a:t>
            </a:r>
            <a:r>
              <a:rPr lang="en-US" dirty="0" err="1"/>
              <a:t>tử</a:t>
            </a:r>
            <a:endParaRPr lang="en-US" dirty="0"/>
          </a:p>
          <a:p>
            <a:pPr lvl="1"/>
            <a:r>
              <a:rPr lang="en-US" dirty="0" err="1"/>
              <a:t>Luật</a:t>
            </a:r>
            <a:r>
              <a:rPr lang="en-US" dirty="0"/>
              <a:t> </a:t>
            </a:r>
            <a:r>
              <a:rPr lang="en-US" dirty="0" err="1"/>
              <a:t>Bảo</a:t>
            </a:r>
            <a:r>
              <a:rPr lang="en-US" dirty="0"/>
              <a:t> </a:t>
            </a:r>
            <a:r>
              <a:rPr lang="en-US" dirty="0" err="1"/>
              <a:t>vệ</a:t>
            </a:r>
            <a:r>
              <a:rPr lang="en-US" dirty="0"/>
              <a:t> </a:t>
            </a:r>
            <a:r>
              <a:rPr lang="en-US" dirty="0" err="1"/>
              <a:t>quyền</a:t>
            </a:r>
            <a:r>
              <a:rPr lang="en-US" dirty="0"/>
              <a:t> </a:t>
            </a:r>
            <a:r>
              <a:rPr lang="en-US" dirty="0" err="1"/>
              <a:t>lợi</a:t>
            </a:r>
            <a:r>
              <a:rPr lang="en-US" dirty="0"/>
              <a:t> </a:t>
            </a:r>
            <a:r>
              <a:rPr lang="en-US" dirty="0" err="1"/>
              <a:t>người</a:t>
            </a:r>
            <a:r>
              <a:rPr lang="en-US" dirty="0"/>
              <a:t> </a:t>
            </a:r>
            <a:r>
              <a:rPr lang="en-US" dirty="0" err="1"/>
              <a:t>tiêu</a:t>
            </a:r>
            <a:r>
              <a:rPr lang="en-US" dirty="0"/>
              <a:t> </a:t>
            </a:r>
            <a:r>
              <a:rPr lang="en-US" dirty="0" err="1"/>
              <a:t>dùng</a:t>
            </a:r>
            <a:endParaRPr lang="en-US" dirty="0"/>
          </a:p>
          <a:p>
            <a:pPr lvl="1"/>
            <a:r>
              <a:rPr lang="en-US" dirty="0" err="1"/>
              <a:t>Luật</a:t>
            </a:r>
            <a:r>
              <a:rPr lang="en-US" dirty="0"/>
              <a:t> </a:t>
            </a:r>
            <a:r>
              <a:rPr lang="en-US" dirty="0" err="1"/>
              <a:t>Điện</a:t>
            </a:r>
            <a:r>
              <a:rPr lang="en-US" dirty="0"/>
              <a:t> </a:t>
            </a:r>
            <a:r>
              <a:rPr lang="en-US" dirty="0" err="1"/>
              <a:t>ảnh</a:t>
            </a:r>
            <a:r>
              <a:rPr lang="en-US" dirty="0"/>
              <a:t>, </a:t>
            </a:r>
            <a:r>
              <a:rPr lang="en-US" dirty="0" err="1"/>
              <a:t>Luật</a:t>
            </a:r>
            <a:r>
              <a:rPr lang="en-US" dirty="0"/>
              <a:t> </a:t>
            </a:r>
            <a:r>
              <a:rPr lang="en-US" dirty="0" err="1"/>
              <a:t>Sở</a:t>
            </a:r>
            <a:r>
              <a:rPr lang="en-US" dirty="0"/>
              <a:t> </a:t>
            </a:r>
            <a:r>
              <a:rPr lang="en-US" dirty="0" err="1"/>
              <a:t>hữu</a:t>
            </a:r>
            <a:r>
              <a:rPr lang="en-US" dirty="0"/>
              <a:t> </a:t>
            </a:r>
            <a:r>
              <a:rPr lang="en-US" dirty="0" err="1"/>
              <a:t>trí</a:t>
            </a:r>
            <a:r>
              <a:rPr lang="en-US" dirty="0"/>
              <a:t> </a:t>
            </a:r>
            <a:r>
              <a:rPr lang="en-US" dirty="0" err="1"/>
              <a:t>tuệ</a:t>
            </a:r>
            <a:endParaRPr lang="en-US" dirty="0"/>
          </a:p>
          <a:p>
            <a:pPr lvl="1"/>
            <a:r>
              <a:rPr lang="en-US" dirty="0" err="1"/>
              <a:t>Luật</a:t>
            </a:r>
            <a:r>
              <a:rPr lang="en-US" dirty="0"/>
              <a:t> </a:t>
            </a:r>
            <a:r>
              <a:rPr lang="en-US" dirty="0" err="1"/>
              <a:t>Dữ</a:t>
            </a:r>
            <a:r>
              <a:rPr lang="en-US" dirty="0"/>
              <a:t> </a:t>
            </a:r>
            <a:r>
              <a:rPr lang="en-US" dirty="0" err="1"/>
              <a:t>liệu</a:t>
            </a:r>
            <a:endParaRPr lang="en-US" dirty="0"/>
          </a:p>
          <a:p>
            <a:r>
              <a:rPr lang="en-US" dirty="0"/>
              <a:t>Xu </a:t>
            </a:r>
            <a:r>
              <a:rPr lang="en-US" dirty="0" err="1"/>
              <a:t>hướng</a:t>
            </a:r>
            <a:r>
              <a:rPr lang="en-US" dirty="0"/>
              <a:t> </a:t>
            </a:r>
            <a:r>
              <a:rPr lang="en-US" dirty="0" err="1"/>
              <a:t>tiếp</a:t>
            </a:r>
            <a:r>
              <a:rPr lang="en-US" dirty="0"/>
              <a:t> </a:t>
            </a:r>
            <a:r>
              <a:rPr lang="en-US" dirty="0" err="1"/>
              <a:t>tục</a:t>
            </a:r>
            <a:r>
              <a:rPr lang="en-US" dirty="0"/>
              <a:t> ban </a:t>
            </a:r>
            <a:r>
              <a:rPr lang="en-US" dirty="0" err="1"/>
              <a:t>hành</a:t>
            </a:r>
            <a:r>
              <a:rPr lang="en-US" dirty="0"/>
              <a:t> </a:t>
            </a:r>
            <a:r>
              <a:rPr lang="en-US" dirty="0" err="1"/>
              <a:t>thêm</a:t>
            </a:r>
            <a:r>
              <a:rPr lang="en-US" dirty="0"/>
              <a:t> </a:t>
            </a:r>
            <a:r>
              <a:rPr lang="en-US" dirty="0" err="1"/>
              <a:t>các</a:t>
            </a:r>
            <a:r>
              <a:rPr lang="en-US" dirty="0"/>
              <a:t> </a:t>
            </a:r>
            <a:r>
              <a:rPr lang="en-US" dirty="0" err="1"/>
              <a:t>văn</a:t>
            </a:r>
            <a:r>
              <a:rPr lang="en-US" dirty="0"/>
              <a:t> </a:t>
            </a:r>
            <a:r>
              <a:rPr lang="en-US" dirty="0" err="1"/>
              <a:t>bản</a:t>
            </a:r>
            <a:r>
              <a:rPr lang="en-US" dirty="0"/>
              <a:t> </a:t>
            </a:r>
            <a:r>
              <a:rPr lang="en-US" dirty="0" err="1"/>
              <a:t>luật</a:t>
            </a:r>
            <a:r>
              <a:rPr lang="en-US" dirty="0"/>
              <a:t> </a:t>
            </a:r>
            <a:r>
              <a:rPr lang="en-US" dirty="0" err="1"/>
              <a:t>về</a:t>
            </a:r>
            <a:r>
              <a:rPr lang="en-US" dirty="0"/>
              <a:t> </a:t>
            </a:r>
            <a:r>
              <a:rPr lang="en-US" dirty="0" err="1"/>
              <a:t>kinh</a:t>
            </a:r>
            <a:r>
              <a:rPr lang="en-US" dirty="0"/>
              <a:t> </a:t>
            </a:r>
            <a:r>
              <a:rPr lang="en-US" dirty="0" err="1"/>
              <a:t>tế</a:t>
            </a:r>
            <a:r>
              <a:rPr lang="en-US" dirty="0"/>
              <a:t> </a:t>
            </a:r>
            <a:r>
              <a:rPr lang="en-US" dirty="0" err="1"/>
              <a:t>số</a:t>
            </a:r>
            <a:endParaRPr lang="en-US" dirty="0"/>
          </a:p>
          <a:p>
            <a:pPr lvl="1"/>
            <a:r>
              <a:rPr lang="en-US" dirty="0"/>
              <a:t>Quy </a:t>
            </a:r>
            <a:r>
              <a:rPr lang="en-US" dirty="0" err="1"/>
              <a:t>định</a:t>
            </a:r>
            <a:r>
              <a:rPr lang="en-US" dirty="0"/>
              <a:t> </a:t>
            </a:r>
            <a:r>
              <a:rPr lang="en-US" dirty="0" err="1"/>
              <a:t>mang</a:t>
            </a:r>
            <a:r>
              <a:rPr lang="en-US" dirty="0"/>
              <a:t> </a:t>
            </a:r>
            <a:r>
              <a:rPr lang="en-US" dirty="0" err="1"/>
              <a:t>tính</a:t>
            </a:r>
            <a:r>
              <a:rPr lang="en-US" dirty="0"/>
              <a:t> </a:t>
            </a:r>
            <a:r>
              <a:rPr lang="en-US" dirty="0" err="1"/>
              <a:t>hỗ</a:t>
            </a:r>
            <a:r>
              <a:rPr lang="en-US" dirty="0"/>
              <a:t> </a:t>
            </a:r>
            <a:r>
              <a:rPr lang="en-US" dirty="0" err="1"/>
              <a:t>trợ</a:t>
            </a:r>
            <a:r>
              <a:rPr lang="en-US" dirty="0"/>
              <a:t>, </a:t>
            </a:r>
            <a:r>
              <a:rPr lang="en-US" dirty="0" err="1"/>
              <a:t>thúc</a:t>
            </a:r>
            <a:r>
              <a:rPr lang="en-US" dirty="0"/>
              <a:t> </a:t>
            </a:r>
            <a:r>
              <a:rPr lang="en-US" dirty="0" err="1"/>
              <a:t>đẩy</a:t>
            </a:r>
            <a:endParaRPr lang="en-US" dirty="0"/>
          </a:p>
          <a:p>
            <a:pPr lvl="1"/>
            <a:r>
              <a:rPr lang="en-US" dirty="0"/>
              <a:t>Quy </a:t>
            </a:r>
            <a:r>
              <a:rPr lang="en-US" dirty="0" err="1"/>
              <a:t>định</a:t>
            </a:r>
            <a:r>
              <a:rPr lang="en-US" dirty="0"/>
              <a:t> </a:t>
            </a:r>
            <a:r>
              <a:rPr lang="en-US" dirty="0" err="1"/>
              <a:t>mang</a:t>
            </a:r>
            <a:r>
              <a:rPr lang="en-US" dirty="0"/>
              <a:t> </a:t>
            </a:r>
            <a:r>
              <a:rPr lang="en-US" dirty="0" err="1"/>
              <a:t>tính</a:t>
            </a:r>
            <a:r>
              <a:rPr lang="en-US" dirty="0"/>
              <a:t> </a:t>
            </a:r>
            <a:r>
              <a:rPr lang="en-US" dirty="0" err="1"/>
              <a:t>quản</a:t>
            </a:r>
            <a:r>
              <a:rPr lang="en-US" dirty="0"/>
              <a:t> </a:t>
            </a:r>
            <a:r>
              <a:rPr lang="en-US" dirty="0" err="1"/>
              <a:t>lý</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Luật Dữ liệu (1)</a:t>
            </a:r>
            <a:endParaRPr lang="en-US"/>
          </a:p>
        </p:txBody>
      </p:sp>
      <p:sp>
        <p:nvSpPr>
          <p:cNvPr id="3" name="Content Placeholder 2"/>
          <p:cNvSpPr>
            <a:spLocks noGrp="1"/>
          </p:cNvSpPr>
          <p:nvPr>
            <p:ph idx="1"/>
          </p:nvPr>
        </p:nvSpPr>
        <p:spPr/>
        <p:txBody>
          <a:bodyPr/>
          <a:lstStyle/>
          <a:p>
            <a:r>
              <a:rPr lang="en-US"/>
              <a:t>Có hiệu lực từ 01/07/2025</a:t>
            </a:r>
            <a:endParaRPr lang="en-US"/>
          </a:p>
          <a:p>
            <a:r>
              <a:rPr lang="en-US"/>
              <a:t>Luật điều chỉnh (1) hoạt động thu thập, quản trị dữ liệu; (2) thị trường dữ liệu, cụ thể:</a:t>
            </a:r>
            <a:endParaRPr lang="en-US"/>
          </a:p>
          <a:p>
            <a:pPr lvl="1"/>
            <a:r>
              <a:rPr lang="en-US"/>
              <a:t>Hoạt động thu thập, quản lý dữ liệu trong cơ quan Đảng, Nhà nước, doanh nghiệp</a:t>
            </a:r>
            <a:endParaRPr lang="en-US"/>
          </a:p>
          <a:p>
            <a:pPr lvl="1"/>
            <a:r>
              <a:rPr lang="en-US"/>
              <a:t>Cơ sở dữ liệu tổng hợp quốc gia</a:t>
            </a:r>
            <a:endParaRPr lang="en-US"/>
          </a:p>
          <a:p>
            <a:pPr lvl="1"/>
            <a:r>
              <a:rPr lang="en-US"/>
              <a:t>Sản phẩm, dịch vụ dữ liệu.</a:t>
            </a: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Luật Dữ liệu – Các quy định đáng chú ý (2)</a:t>
            </a:r>
            <a:endParaRPr lang="en-US"/>
          </a:p>
        </p:txBody>
      </p:sp>
      <p:sp>
        <p:nvSpPr>
          <p:cNvPr id="3" name="Content Placeholder 2"/>
          <p:cNvSpPr>
            <a:spLocks noGrp="1"/>
          </p:cNvSpPr>
          <p:nvPr>
            <p:ph idx="1"/>
          </p:nvPr>
        </p:nvSpPr>
        <p:spPr/>
        <p:txBody>
          <a:bodyPr>
            <a:normAutofit/>
          </a:bodyPr>
          <a:lstStyle/>
          <a:p>
            <a:r>
              <a:rPr lang="en-US"/>
              <a:t>Chủ sở hữu dữ liệu. Quyền của chủ sở hữu dữ liệu</a:t>
            </a:r>
            <a:endParaRPr lang="en-US"/>
          </a:p>
          <a:p>
            <a:r>
              <a:rPr lang="en-US"/>
              <a:t>Trách nhiệm cung cấp dữ liệu cho cơ quan Đảng, Nhà nước trong trường hợp đặc biệt: (i) tình trạng khẩn cấp; phục vụ quốc phòng, an ninh, lợi ích quốc gia; (ii) việc thiếu dữ liệu để hoàn thành nhiệm vụ vì lợi ích công cộng mà không thể lấy bằng biện pháp khác</a:t>
            </a:r>
            <a:endParaRPr lang="en-US"/>
          </a:p>
          <a:p>
            <a:r>
              <a:rPr lang="en-US"/>
              <a:t>Chuyển dữ liệu ra nước ngoài: việc chuyển dữ liệu cốt lõi, dữ liệu quan trọng phải được đánh giá và chấp thuận. Phạm vi dữ liệu cốt lõi, dữ liệu quan trọng chưa được xác định cụ thể</a:t>
            </a: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Luật Dữ liệu – Các quy định đáng chú ý (3)</a:t>
            </a:r>
            <a:endParaRPr lang="en-US"/>
          </a:p>
        </p:txBody>
      </p:sp>
      <p:sp>
        <p:nvSpPr>
          <p:cNvPr id="3" name="Content Placeholder 2"/>
          <p:cNvSpPr>
            <a:spLocks noGrp="1"/>
          </p:cNvSpPr>
          <p:nvPr>
            <p:ph idx="1"/>
          </p:nvPr>
        </p:nvSpPr>
        <p:spPr/>
        <p:txBody>
          <a:bodyPr>
            <a:normAutofit/>
          </a:bodyPr>
          <a:lstStyle/>
          <a:p>
            <a:pPr marL="0" indent="0">
              <a:buNone/>
            </a:pPr>
            <a:r>
              <a:rPr lang="en-US"/>
              <a:t>Điều kiện kinh doanh, nghĩa vụ với các ngành nghề trong thị trường dữ liệu:</a:t>
            </a:r>
            <a:endParaRPr lang="en-US"/>
          </a:p>
          <a:p>
            <a:r>
              <a:rPr lang="en-US"/>
              <a:t>Sản phẩm, dịch vụ trung gian dữ liệu</a:t>
            </a:r>
            <a:endParaRPr lang="en-US"/>
          </a:p>
          <a:p>
            <a:r>
              <a:rPr lang="en-US"/>
              <a:t>Dịch vụ xác thực điện tử</a:t>
            </a:r>
            <a:endParaRPr lang="en-US"/>
          </a:p>
          <a:p>
            <a:r>
              <a:rPr lang="en-US"/>
              <a:t>Sản phẩm, dịch vụ phân tích, tổng hợp dữ liệu</a:t>
            </a:r>
            <a:endParaRPr lang="en-US"/>
          </a:p>
          <a:p>
            <a:r>
              <a:rPr lang="en-US"/>
              <a:t>Sàn giao dịch dữ liệu</a:t>
            </a:r>
            <a:endParaRPr lang="en-US"/>
          </a:p>
          <a:p>
            <a:pPr marL="0" indent="0">
              <a:buNone/>
            </a:pPr>
            <a:endParaRPr lang="en-US"/>
          </a:p>
          <a:p>
            <a:pPr marL="0" indent="0">
              <a:buNone/>
            </a:pPr>
            <a:r>
              <a:rPr lang="en-US"/>
              <a:t>Các quy định này sẽ định hình sự phát triển thị trường dữ liệu và doanh nghiệp kinh doanh dữ liệu</a:t>
            </a: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Luật Bảo vệ dữ liệu cá nhân</a:t>
            </a:r>
            <a:endParaRPr lang="en-US"/>
          </a:p>
        </p:txBody>
      </p:sp>
      <p:sp>
        <p:nvSpPr>
          <p:cNvPr id="3" name="Content Placeholder 2"/>
          <p:cNvSpPr>
            <a:spLocks noGrp="1"/>
          </p:cNvSpPr>
          <p:nvPr>
            <p:ph idx="1"/>
          </p:nvPr>
        </p:nvSpPr>
        <p:spPr/>
        <p:txBody>
          <a:bodyPr>
            <a:normAutofit/>
          </a:bodyPr>
          <a:lstStyle/>
          <a:p>
            <a:r>
              <a:rPr lang="en-US"/>
              <a:t>Dự kiến trình Quốc hội thông qua vào kỳ họp tháng 05/2025</a:t>
            </a:r>
            <a:endParaRPr lang="en-US"/>
          </a:p>
          <a:p>
            <a:r>
              <a:rPr lang="en-US"/>
              <a:t>Xây dựng trên nền Nghị định 13/2023/NĐ-CP, với các điểm cập nhật đáng chú ý như sau:</a:t>
            </a:r>
            <a:endParaRPr lang="en-US"/>
          </a:p>
          <a:p>
            <a:pPr lvl="1"/>
            <a:r>
              <a:rPr lang="en-US"/>
              <a:t>Xử lý dữ liệu cá nhân nhạy cảm: thẻ tín dụng, vị trí, sinh trắc học, dữ liệu giám sát tuyển dụng lao động</a:t>
            </a:r>
            <a:endParaRPr lang="en-US"/>
          </a:p>
          <a:p>
            <a:pPr lvl="1"/>
            <a:r>
              <a:rPr lang="en-US"/>
              <a:t>Xử lý dữ liệu trong lĩnh vực đặc thù: quảng cáo, AI, điện toán đám mây, tài chính, mạng xã hội, chăm sóc sức khỏe</a:t>
            </a:r>
            <a:endParaRPr lang="en-US"/>
          </a:p>
          <a:p>
            <a:pPr lvl="1"/>
            <a:r>
              <a:rPr lang="en-US"/>
              <a:t>Điều kiện đồng ý từ chủ thể dữ liệu chặt chẽ hơn</a:t>
            </a:r>
            <a:endParaRPr lang="en-US"/>
          </a:p>
          <a:p>
            <a:pPr lvl="1"/>
            <a:r>
              <a:rPr lang="en-US"/>
              <a:t>Đánh giá tác động xử lý DLCN: yêu cầu đánh giá cụ thể hơn</a:t>
            </a:r>
            <a:endParaRPr lang="en-US"/>
          </a:p>
          <a:p>
            <a:pPr lvl="1"/>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Luật Công nghiệp công nghệ số</a:t>
            </a:r>
            <a:endParaRPr lang="en-US"/>
          </a:p>
        </p:txBody>
      </p:sp>
      <p:sp>
        <p:nvSpPr>
          <p:cNvPr id="3" name="Content Placeholder 2"/>
          <p:cNvSpPr>
            <a:spLocks noGrp="1"/>
          </p:cNvSpPr>
          <p:nvPr>
            <p:ph idx="1"/>
          </p:nvPr>
        </p:nvSpPr>
        <p:spPr/>
        <p:txBody>
          <a:bodyPr/>
          <a:lstStyle/>
          <a:p>
            <a:r>
              <a:rPr lang="en-US"/>
              <a:t>Dự kiến thông qua vào kỳ họp Quốc hội tháng 5/2025</a:t>
            </a:r>
            <a:endParaRPr lang="en-US"/>
          </a:p>
          <a:p>
            <a:r>
              <a:rPr lang="en-US"/>
              <a:t>Mục tiêu: thiết lập khung khổ hỗ trợ cho ngành CN công nghệ số</a:t>
            </a:r>
            <a:endParaRPr lang="en-US"/>
          </a:p>
          <a:p>
            <a:r>
              <a:rPr lang="en-US"/>
              <a:t>Các chính sách thúc đẩy đa dạng, gồm chính sách truyền thống (ưu đãi thuế, phí, đất đai); chính sách phi truyền thống (tạo hành lang pháp lý; cơ chế thử nghiệm…)</a:t>
            </a: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957560" cy="1325563"/>
          </a:xfrm>
        </p:spPr>
        <p:txBody>
          <a:bodyPr/>
          <a:lstStyle/>
          <a:p>
            <a:r>
              <a:rPr lang="en-US"/>
              <a:t>Luật CN công nghệ số (2) – Quy định chính</a:t>
            </a:r>
            <a:endParaRPr lang="en-US"/>
          </a:p>
        </p:txBody>
      </p:sp>
      <p:sp>
        <p:nvSpPr>
          <p:cNvPr id="3" name="Content Placeholder 2"/>
          <p:cNvSpPr>
            <a:spLocks noGrp="1"/>
          </p:cNvSpPr>
          <p:nvPr>
            <p:ph idx="1"/>
          </p:nvPr>
        </p:nvSpPr>
        <p:spPr/>
        <p:txBody>
          <a:bodyPr>
            <a:normAutofit/>
          </a:bodyPr>
          <a:lstStyle/>
          <a:p>
            <a:r>
              <a:rPr lang="en-US"/>
              <a:t>Luật hóa tài sản số</a:t>
            </a:r>
            <a:endParaRPr lang="en-US"/>
          </a:p>
          <a:p>
            <a:r>
              <a:rPr lang="en-US"/>
              <a:t>Chính sách ưu đãi</a:t>
            </a:r>
            <a:endParaRPr lang="en-US"/>
          </a:p>
          <a:p>
            <a:pPr lvl="1"/>
            <a:r>
              <a:rPr lang="en-US"/>
              <a:t>Ngành nghề ưu đãi đầu tư với ngành công nghệ số</a:t>
            </a:r>
            <a:endParaRPr lang="en-US"/>
          </a:p>
          <a:p>
            <a:pPr lvl="1"/>
            <a:r>
              <a:rPr lang="en-US"/>
              <a:t>Ưu đãi đầu tư đặc biệt với công nghệ số trọng điểm; sản xuất phần mềm; sản phẩm bán dẫn; sản phẩm công nghệ số ứng dụng AI; trung tâm xử lý và lưu trữ dữ liệu AI…</a:t>
            </a:r>
            <a:endParaRPr lang="en-US"/>
          </a:p>
          <a:p>
            <a:pPr lvl="1"/>
            <a:r>
              <a:rPr lang="en-US"/>
              <a:t>Ưu đãi, hỗ trợ với công nghiệp bán dẫn với nhiều chính sách đặc thù</a:t>
            </a:r>
            <a:endParaRPr lang="en-US"/>
          </a:p>
          <a:p>
            <a:r>
              <a:rPr lang="en-US"/>
              <a:t>Sandbox cho sản phẩm, dịch vụ hội tụ công nghệ số</a:t>
            </a:r>
            <a:endParaRPr lang="en-US"/>
          </a:p>
          <a:p>
            <a:r>
              <a:rPr lang="en-US"/>
              <a:t>Trí tuệ nhân tạo: quản lý hoạt động phát triển AI</a:t>
            </a:r>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Luật sửa đổi Luật Quảng cáo</a:t>
            </a:r>
            <a:endParaRPr lang="en-US"/>
          </a:p>
        </p:txBody>
      </p:sp>
      <p:sp>
        <p:nvSpPr>
          <p:cNvPr id="3" name="Content Placeholder 2"/>
          <p:cNvSpPr>
            <a:spLocks noGrp="1"/>
          </p:cNvSpPr>
          <p:nvPr>
            <p:ph idx="1"/>
          </p:nvPr>
        </p:nvSpPr>
        <p:spPr/>
        <p:txBody>
          <a:bodyPr>
            <a:normAutofit/>
          </a:bodyPr>
          <a:lstStyle/>
          <a:p>
            <a:r>
              <a:rPr lang="en-US"/>
              <a:t>Quốc hội sẽ cho ý kiến vào kỳ họp thứ 8, và dự kiến thông qua vào kỳ họp thứ 9</a:t>
            </a:r>
            <a:endParaRPr lang="en-US"/>
          </a:p>
          <a:p>
            <a:r>
              <a:rPr lang="en-US"/>
              <a:t>Bổ sung quy định về hoạt động quảng cáo trực tuyến</a:t>
            </a:r>
            <a:endParaRPr lang="en-US"/>
          </a:p>
          <a:p>
            <a:pPr lvl="1"/>
            <a:r>
              <a:rPr lang="en-US"/>
              <a:t>Trách nhiệm của các chủ thể quảng cáo: (1) Không đặt quảng cáo vào nội dung, ứng dụng, trang vi phạm; (2) Không hợp tác với chủ thể bị Bộ TTTT công bố là vi phạm. </a:t>
            </a:r>
            <a:endParaRPr lang="en-US"/>
          </a:p>
          <a:p>
            <a:pPr marL="457200" lvl="1" indent="0">
              <a:buNone/>
            </a:pPr>
            <a:r>
              <a:rPr lang="en-US"/>
              <a:t>=&gt; Trách nhiệm mới: kiểm soát vị trí đặt quảng cáo</a:t>
            </a:r>
            <a:endParaRPr lang="en-US"/>
          </a:p>
          <a:p>
            <a:pPr lvl="1"/>
            <a:r>
              <a:rPr lang="en-US"/>
              <a:t>Trách nhiệm của nền tảng xuyên biên giới: (1) Giải pháp kỹ thuật để loại bỏ quảng cáo vi phạm; (2) Lưu trữ các thông tin về quy tắc, phương thức, thuật toán phân phối</a:t>
            </a:r>
            <a:endParaRPr lang="en-US"/>
          </a:p>
          <a:p>
            <a:pPr lvl="1"/>
            <a:r>
              <a:rPr lang="en-US"/>
              <a:t>Trách nhiệm của người có ảnh hưởng</a:t>
            </a:r>
            <a:endParaRPr lang="en-US"/>
          </a:p>
          <a:p>
            <a:pPr marL="457200" lvl="1" indent="0">
              <a:buNone/>
            </a:pPr>
            <a:endParaRPr lang="en-US"/>
          </a:p>
          <a:p>
            <a:pPr lvl="1"/>
            <a:endParaRPr lang="en-US"/>
          </a:p>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4" name="Freeform: Shape 13"/>
          <p:cNvSpPr>
            <a:spLocks noGrp="1" noRot="1" noChangeAspect="1" noMove="1" noResize="1" noEditPoints="1" noAdjustHandles="1" noChangeArrowheads="1" noChangeShapeType="1" noTextEdit="1"/>
          </p:cNvSpPr>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a:grpSpLocks noGrp="1" noRot="1" noChangeAspect="1" noMove="1" noResize="1" noUngrp="1"/>
          </p:cNvGrpSpPr>
          <p:nvPr/>
        </p:nvGrpSpPr>
        <p:grpSpPr>
          <a:xfrm>
            <a:off x="1303402" y="3985"/>
            <a:ext cx="9772765" cy="6858000"/>
            <a:chOff x="1303402" y="36937"/>
            <a:chExt cx="9772765" cy="6858000"/>
          </a:xfrm>
          <a:solidFill>
            <a:schemeClr val="bg1">
              <a:alpha val="30000"/>
            </a:schemeClr>
          </a:solidFill>
        </p:grpSpPr>
        <p:sp>
          <p:nvSpPr>
            <p:cNvPr id="17" name="Freeform: Shape 16"/>
            <p:cNvSpPr/>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p:cNvSpPr/>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p:cNvSpPr/>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p:cNvSpPr/>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p:cNvSpPr/>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Shape 21"/>
            <p:cNvSpPr/>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Shape 22"/>
            <p:cNvSpPr/>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4" name="Title 3"/>
          <p:cNvSpPr>
            <a:spLocks noGrp="1"/>
          </p:cNvSpPr>
          <p:nvPr>
            <p:ph type="ctrTitle"/>
          </p:nvPr>
        </p:nvSpPr>
        <p:spPr>
          <a:xfrm>
            <a:off x="3502731" y="1542402"/>
            <a:ext cx="5186842" cy="2387918"/>
          </a:xfrm>
        </p:spPr>
        <p:txBody>
          <a:bodyPr anchor="b">
            <a:normAutofit/>
          </a:bodyPr>
          <a:lstStyle/>
          <a:p>
            <a:r>
              <a:rPr lang="vi-VN" sz="5200">
                <a:solidFill>
                  <a:schemeClr val="tx2"/>
                </a:solidFill>
              </a:rPr>
              <a:t>Pháp luật về chuyển đổi xanh</a:t>
            </a:r>
            <a:endParaRPr lang="vi-VN" sz="5200">
              <a:solidFill>
                <a:schemeClr val="tx2"/>
              </a:solidFill>
            </a:endParaRPr>
          </a:p>
        </p:txBody>
      </p:sp>
      <p:sp>
        <p:nvSpPr>
          <p:cNvPr id="5" name="Subtitle 4"/>
          <p:cNvSpPr>
            <a:spLocks noGrp="1"/>
          </p:cNvSpPr>
          <p:nvPr>
            <p:ph type="subTitle" idx="1"/>
          </p:nvPr>
        </p:nvSpPr>
        <p:spPr>
          <a:xfrm>
            <a:off x="3502135" y="4001587"/>
            <a:ext cx="5188034" cy="682079"/>
          </a:xfrm>
        </p:spPr>
        <p:txBody>
          <a:bodyPr>
            <a:normAutofit/>
          </a:bodyPr>
          <a:lstStyle/>
          <a:p>
            <a:endParaRPr lang="vi-VN">
              <a:solidFill>
                <a:schemeClr val="tx2"/>
              </a:solidFill>
            </a:endParaRPr>
          </a:p>
        </p:txBody>
      </p:sp>
      <p:grpSp>
        <p:nvGrpSpPr>
          <p:cNvPr id="25" name="Group 24"/>
          <p:cNvGrpSpPr>
            <a:grpSpLocks noGrp="1" noRot="1" noChangeAspect="1" noMove="1" noResize="1" noUngrp="1"/>
          </p:cNvGrpSpPr>
          <p:nvPr/>
        </p:nvGrpSpPr>
        <p:grpSpPr>
          <a:xfrm>
            <a:off x="-305" y="-4155"/>
            <a:ext cx="2514948" cy="2174333"/>
            <a:chOff x="-305" y="-4155"/>
            <a:chExt cx="2514948" cy="2174333"/>
          </a:xfrm>
        </p:grpSpPr>
        <p:sp>
          <p:nvSpPr>
            <p:cNvPr id="26" name="Freeform: Shape 25"/>
            <p:cNvSpPr/>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p:cNvSpPr/>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p:cNvSpPr/>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9" name="Freeform: Shape 28"/>
            <p:cNvSpPr/>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1" name="Group 30"/>
          <p:cNvGrpSpPr>
            <a:grpSpLocks noGrp="1" noRot="1" noChangeAspect="1" noMove="1" noResize="1" noUngrp="1"/>
          </p:cNvGrpSpPr>
          <p:nvPr/>
        </p:nvGrpSpPr>
        <p:grpSpPr>
          <a:xfrm rot="10800000">
            <a:off x="9685727" y="4683666"/>
            <a:ext cx="2514948" cy="2174333"/>
            <a:chOff x="-305" y="-4155"/>
            <a:chExt cx="2514948" cy="2174333"/>
          </a:xfrm>
        </p:grpSpPr>
        <p:sp>
          <p:nvSpPr>
            <p:cNvPr id="32" name="Freeform: Shape 31"/>
            <p:cNvSpPr/>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p:cNvSpPr/>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p:cNvSpPr/>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5" name="Freeform: Shape 34"/>
            <p:cNvSpPr/>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4000"/>
              <a:t>Xu hướng chính sách, pháp luật về môi trường</a:t>
            </a:r>
            <a:endParaRPr lang="vi-VN" sz="4000"/>
          </a:p>
        </p:txBody>
      </p:sp>
      <p:sp>
        <p:nvSpPr>
          <p:cNvPr id="3" name="Content Placeholder 2"/>
          <p:cNvSpPr>
            <a:spLocks noGrp="1"/>
          </p:cNvSpPr>
          <p:nvPr>
            <p:ph idx="1"/>
          </p:nvPr>
        </p:nvSpPr>
        <p:spPr/>
        <p:txBody>
          <a:bodyPr>
            <a:normAutofit lnSpcReduction="10000"/>
          </a:bodyPr>
          <a:lstStyle/>
          <a:p>
            <a:pPr>
              <a:lnSpc>
                <a:spcPct val="120000"/>
              </a:lnSpc>
            </a:pPr>
            <a:r>
              <a:rPr lang="vi-VN"/>
              <a:t>Các quy định về môi trường ngày càng khó làm tăng chi phí kinh doanh</a:t>
            </a:r>
            <a:endParaRPr lang="vi-VN"/>
          </a:p>
          <a:p>
            <a:pPr>
              <a:lnSpc>
                <a:spcPct val="120000"/>
              </a:lnSpc>
            </a:pPr>
            <a:r>
              <a:rPr lang="vi-VN"/>
              <a:t>Vấn đề biến đổi khí hậu là trọng tâm chính</a:t>
            </a:r>
            <a:endParaRPr lang="vi-VN"/>
          </a:p>
          <a:p>
            <a:pPr>
              <a:lnSpc>
                <a:spcPct val="120000"/>
              </a:lnSpc>
            </a:pPr>
            <a:r>
              <a:rPr lang="vi-VN"/>
              <a:t>Bên cạnh đó, các vấn đề về sinh thái như rừng, thuỷ sản cũng được quan tâm</a:t>
            </a:r>
            <a:endParaRPr lang="vi-VN"/>
          </a:p>
          <a:p>
            <a:pPr>
              <a:lnSpc>
                <a:spcPct val="120000"/>
              </a:lnSpc>
            </a:pPr>
            <a:r>
              <a:rPr lang="vi-VN"/>
              <a:t>Trong nước, các quy định ngày càng chặt chẽ </a:t>
            </a:r>
            <a:endParaRPr lang="vi-VN"/>
          </a:p>
          <a:p>
            <a:pPr>
              <a:lnSpc>
                <a:spcPct val="120000"/>
              </a:lnSpc>
            </a:pPr>
            <a:r>
              <a:rPr lang="vi-VN"/>
              <a:t>Nước ngoài, xu hướng áp đặt tiêu chuẩn môi trường lên hàng hoá nhập khẩu</a:t>
            </a:r>
            <a:endParaRPr lang="vi-VN"/>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t>Trách nhiệm mở rộng của nhà sản xuất (EPR)</a:t>
            </a:r>
            <a:endParaRPr lang="vi-VN"/>
          </a:p>
        </p:txBody>
      </p:sp>
      <p:sp>
        <p:nvSpPr>
          <p:cNvPr id="3" name="Content Placeholder 2"/>
          <p:cNvSpPr>
            <a:spLocks noGrp="1"/>
          </p:cNvSpPr>
          <p:nvPr>
            <p:ph idx="1"/>
          </p:nvPr>
        </p:nvSpPr>
        <p:spPr/>
        <p:txBody>
          <a:bodyPr>
            <a:normAutofit lnSpcReduction="10000"/>
          </a:bodyPr>
          <a:lstStyle/>
          <a:p>
            <a:pPr>
              <a:lnSpc>
                <a:spcPct val="120000"/>
              </a:lnSpc>
            </a:pPr>
            <a:r>
              <a:rPr lang="vi-VN"/>
              <a:t>Nhà sản xuất, nhà nhập khẩu phải chịu trách nhiệm đối với hàng hoá đã bán cho người tiêu dùng</a:t>
            </a:r>
            <a:endParaRPr lang="vi-VN"/>
          </a:p>
          <a:p>
            <a:pPr lvl="1">
              <a:lnSpc>
                <a:spcPct val="120000"/>
              </a:lnSpc>
            </a:pPr>
            <a:r>
              <a:rPr lang="vi-VN"/>
              <a:t>Thu gom, xử lý</a:t>
            </a:r>
            <a:endParaRPr lang="vi-VN"/>
          </a:p>
          <a:p>
            <a:pPr lvl="1">
              <a:lnSpc>
                <a:spcPct val="120000"/>
              </a:lnSpc>
            </a:pPr>
            <a:r>
              <a:rPr lang="vi-VN"/>
              <a:t>Tái chế</a:t>
            </a:r>
            <a:endParaRPr lang="vi-VN"/>
          </a:p>
          <a:p>
            <a:pPr>
              <a:lnSpc>
                <a:spcPct val="120000"/>
              </a:lnSpc>
            </a:pPr>
            <a:r>
              <a:rPr lang="vi-VN"/>
              <a:t>Trách nhiệm thu gom, xử lý:</a:t>
            </a:r>
            <a:endParaRPr lang="vi-VN"/>
          </a:p>
          <a:p>
            <a:pPr lvl="1">
              <a:lnSpc>
                <a:spcPct val="120000"/>
              </a:lnSpc>
            </a:pPr>
            <a:r>
              <a:rPr lang="vi-VN"/>
              <a:t>Các sản phẩm: bao bì thuốc BVTV, pin, đồ vệ sinh dùng một lần, kẹo cao su, thuốc lá, sản phẩm có nhựa tổng hợp (băng keo, bông tai, bóng bay, đồ da, túi sách, giầy dép, đồ chơi trẻ em, túi nilon…)</a:t>
            </a:r>
            <a:endParaRPr lang="vi-VN"/>
          </a:p>
          <a:p>
            <a:pPr lvl="1">
              <a:lnSpc>
                <a:spcPct val="120000"/>
              </a:lnSpc>
            </a:pPr>
            <a:r>
              <a:rPr lang="vi-VN"/>
              <a:t>Chỉ có nghĩa vụ đóng tiền</a:t>
            </a:r>
            <a:endParaRPr lang="vi-VN"/>
          </a:p>
          <a:p>
            <a:pPr lvl="1">
              <a:lnSpc>
                <a:spcPct val="120000"/>
              </a:lnSpc>
            </a:pPr>
            <a:endParaRPr lang="vi-VN"/>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t>Trách nhiệm mở rộng của nhà sản xuất (EPR)</a:t>
            </a:r>
            <a:endParaRPr lang="vi-VN"/>
          </a:p>
        </p:txBody>
      </p:sp>
      <p:sp>
        <p:nvSpPr>
          <p:cNvPr id="3" name="Content Placeholder 2"/>
          <p:cNvSpPr>
            <a:spLocks noGrp="1"/>
          </p:cNvSpPr>
          <p:nvPr>
            <p:ph idx="1"/>
          </p:nvPr>
        </p:nvSpPr>
        <p:spPr/>
        <p:txBody>
          <a:bodyPr>
            <a:normAutofit lnSpcReduction="10000"/>
          </a:bodyPr>
          <a:lstStyle/>
          <a:p>
            <a:pPr>
              <a:lnSpc>
                <a:spcPct val="120000"/>
              </a:lnSpc>
            </a:pPr>
            <a:r>
              <a:rPr lang="vi-VN" dirty="0"/>
              <a:t>Trách nhiệm tái chế</a:t>
            </a:r>
            <a:endParaRPr lang="vi-VN" dirty="0"/>
          </a:p>
          <a:p>
            <a:pPr lvl="1">
              <a:lnSpc>
                <a:spcPct val="120000"/>
              </a:lnSpc>
            </a:pPr>
            <a:r>
              <a:rPr lang="vi-VN" dirty="0"/>
              <a:t>Các sản phẩm: bao bì (giấy, kim loại, nhựa, thuỷ tinh), ắc quy, dầu nhớt, xăm lối, điện điện tử, phương tiện giao thông…</a:t>
            </a:r>
            <a:endParaRPr lang="vi-VN" dirty="0"/>
          </a:p>
          <a:p>
            <a:pPr lvl="1">
              <a:lnSpc>
                <a:spcPct val="120000"/>
              </a:lnSpc>
            </a:pPr>
            <a:r>
              <a:rPr lang="vi-VN" dirty="0"/>
              <a:t>Tự chọn hình thức</a:t>
            </a:r>
            <a:endParaRPr lang="vi-VN" dirty="0"/>
          </a:p>
          <a:p>
            <a:pPr lvl="2">
              <a:lnSpc>
                <a:spcPct val="120000"/>
              </a:lnSpc>
            </a:pPr>
            <a:r>
              <a:rPr lang="vi-VN" dirty="0"/>
              <a:t>Tự tái chế hoặc thuê đơn vị khác để tái chế (tự chịu trách nhiệm)</a:t>
            </a:r>
            <a:endParaRPr lang="vi-VN" dirty="0"/>
          </a:p>
          <a:p>
            <a:pPr lvl="2">
              <a:lnSpc>
                <a:spcPct val="120000"/>
              </a:lnSpc>
            </a:pPr>
            <a:r>
              <a:rPr lang="vi-VN" dirty="0"/>
              <a:t>Thuê tổ chức chuyên nghiệp (chuyển giao trách nhiệm)</a:t>
            </a:r>
            <a:endParaRPr lang="vi-VN" dirty="0"/>
          </a:p>
          <a:p>
            <a:pPr lvl="2">
              <a:lnSpc>
                <a:spcPct val="120000"/>
              </a:lnSpc>
            </a:pPr>
            <a:r>
              <a:rPr lang="vi-VN" dirty="0"/>
              <a:t>Nộp tiền </a:t>
            </a:r>
            <a:endParaRPr lang="vi-VN" dirty="0"/>
          </a:p>
          <a:p>
            <a:pPr>
              <a:lnSpc>
                <a:spcPct val="120000"/>
              </a:lnSpc>
            </a:pPr>
            <a:r>
              <a:rPr lang="vi-VN" dirty="0"/>
              <a:t>Tự tái chế: phải tái chế đúng quy cách</a:t>
            </a:r>
            <a:endParaRPr lang="vi-VN" dirty="0"/>
          </a:p>
          <a:p>
            <a:pPr>
              <a:lnSpc>
                <a:spcPct val="120000"/>
              </a:lnSpc>
            </a:pPr>
            <a:r>
              <a:rPr lang="vi-VN"/>
              <a:t>Nộp tiền</a:t>
            </a:r>
            <a:r>
              <a:rPr lang="en-US"/>
              <a:t>: đã có định mức Fs (Thông tư 07/2025/TT-BTNMT)</a:t>
            </a:r>
            <a:endParaRPr lang="vi-VN"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t>Giảm phát thải khí gây hiệu ứng nhà kính</a:t>
            </a:r>
            <a:endParaRPr lang="vi-VN"/>
          </a:p>
        </p:txBody>
      </p:sp>
      <p:sp>
        <p:nvSpPr>
          <p:cNvPr id="3" name="Content Placeholder 2"/>
          <p:cNvSpPr>
            <a:spLocks noGrp="1"/>
          </p:cNvSpPr>
          <p:nvPr>
            <p:ph idx="1"/>
          </p:nvPr>
        </p:nvSpPr>
        <p:spPr/>
        <p:txBody>
          <a:bodyPr>
            <a:normAutofit/>
          </a:bodyPr>
          <a:lstStyle/>
          <a:p>
            <a:pPr>
              <a:lnSpc>
                <a:spcPct val="120000"/>
              </a:lnSpc>
            </a:pPr>
            <a:r>
              <a:rPr lang="vi-VN"/>
              <a:t>Nghị định 06/2022/NĐ-CP</a:t>
            </a:r>
            <a:endParaRPr lang="vi-VN"/>
          </a:p>
          <a:p>
            <a:pPr lvl="1">
              <a:lnSpc>
                <a:spcPct val="120000"/>
              </a:lnSpc>
            </a:pPr>
            <a:r>
              <a:rPr lang="vi-VN"/>
              <a:t>Kiểm kê phát thải</a:t>
            </a:r>
            <a:endParaRPr lang="vi-VN"/>
          </a:p>
          <a:p>
            <a:pPr lvl="1">
              <a:lnSpc>
                <a:spcPct val="120000"/>
              </a:lnSpc>
            </a:pPr>
            <a:r>
              <a:rPr lang="vi-VN"/>
              <a:t>Hạn ngạch phát thải</a:t>
            </a:r>
            <a:endParaRPr lang="vi-VN"/>
          </a:p>
          <a:p>
            <a:pPr lvl="1">
              <a:lnSpc>
                <a:spcPct val="120000"/>
              </a:lnSpc>
            </a:pPr>
            <a:r>
              <a:rPr lang="vi-VN"/>
              <a:t>Hấp thụ carbon</a:t>
            </a:r>
            <a:endParaRPr lang="vi-VN"/>
          </a:p>
          <a:p>
            <a:pPr lvl="1">
              <a:lnSpc>
                <a:spcPct val="120000"/>
              </a:lnSpc>
            </a:pPr>
            <a:r>
              <a:rPr lang="vi-VN"/>
              <a:t>Thị trường hạn ngạch và tín chỉ carbon</a:t>
            </a:r>
            <a:endParaRPr lang="vi-VN"/>
          </a:p>
          <a:p>
            <a:pPr>
              <a:lnSpc>
                <a:spcPct val="120000"/>
              </a:lnSpc>
            </a:pPr>
            <a:r>
              <a:rPr lang="vi-VN"/>
              <a:t>Dự thảo sửa đổi Nghị định 06</a:t>
            </a:r>
            <a:endParaRPr lang="vi-VN"/>
          </a:p>
          <a:p>
            <a:pPr lvl="1">
              <a:lnSpc>
                <a:spcPct val="120000"/>
              </a:lnSpc>
            </a:pPr>
            <a:endParaRPr lang="vi-VN"/>
          </a:p>
          <a:p>
            <a:pPr marL="457200" lvl="1" indent="0">
              <a:lnSpc>
                <a:spcPct val="120000"/>
              </a:lnSpc>
              <a:buNone/>
            </a:pPr>
            <a:endParaRPr lang="vi-VN"/>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t>Kiểm kê phát thải</a:t>
            </a:r>
            <a:endParaRPr lang="vi-VN"/>
          </a:p>
        </p:txBody>
      </p:sp>
      <p:sp>
        <p:nvSpPr>
          <p:cNvPr id="3" name="Content Placeholder 2"/>
          <p:cNvSpPr>
            <a:spLocks noGrp="1"/>
          </p:cNvSpPr>
          <p:nvPr>
            <p:ph idx="1"/>
          </p:nvPr>
        </p:nvSpPr>
        <p:spPr/>
        <p:txBody>
          <a:bodyPr>
            <a:normAutofit fontScale="85000" lnSpcReduction="20000"/>
          </a:bodyPr>
          <a:lstStyle/>
          <a:p>
            <a:pPr>
              <a:lnSpc>
                <a:spcPct val="130000"/>
              </a:lnSpc>
            </a:pPr>
            <a:r>
              <a:rPr lang="vi-VN"/>
              <a:t>Đối tượng kiểm kê:</a:t>
            </a:r>
            <a:endParaRPr lang="vi-VN"/>
          </a:p>
          <a:p>
            <a:pPr lvl="1">
              <a:lnSpc>
                <a:spcPct val="130000"/>
              </a:lnSpc>
            </a:pPr>
            <a:r>
              <a:rPr lang="vi-VN"/>
              <a:t>Khai thác, sản xuất, tiêu thụ năng lượng; sản xuất hoá chất, luyện kim, điện tử, chế biến chế tạo; chăn nuôi, trồng trọt, lâm nghiệp; xử lý chất thải…</a:t>
            </a:r>
            <a:endParaRPr lang="vi-VN"/>
          </a:p>
          <a:p>
            <a:pPr lvl="1">
              <a:lnSpc>
                <a:spcPct val="130000"/>
              </a:lnSpc>
            </a:pPr>
            <a:r>
              <a:rPr lang="vi-VN"/>
              <a:t>Phụ lục Quyết định 01/2022/QĐ-TTg: 1872 cơ sở phải kiểm kê</a:t>
            </a:r>
            <a:endParaRPr lang="vi-VN"/>
          </a:p>
          <a:p>
            <a:pPr lvl="1">
              <a:lnSpc>
                <a:spcPct val="130000"/>
              </a:lnSpc>
            </a:pPr>
            <a:r>
              <a:rPr lang="vi-VN"/>
              <a:t>Hai năm cập nhật một lần</a:t>
            </a:r>
            <a:endParaRPr lang="vi-VN"/>
          </a:p>
          <a:p>
            <a:pPr>
              <a:lnSpc>
                <a:spcPct val="130000"/>
              </a:lnSpc>
            </a:pPr>
            <a:r>
              <a:rPr lang="vi-VN"/>
              <a:t>Phương pháp kiểm kê: </a:t>
            </a:r>
            <a:endParaRPr lang="vi-VN"/>
          </a:p>
          <a:p>
            <a:pPr lvl="1">
              <a:lnSpc>
                <a:spcPct val="130000"/>
              </a:lnSpc>
            </a:pPr>
            <a:r>
              <a:rPr lang="vi-VN"/>
              <a:t>Hiện các bộ đang xây dựng</a:t>
            </a:r>
            <a:endParaRPr lang="vi-VN"/>
          </a:p>
          <a:p>
            <a:pPr>
              <a:lnSpc>
                <a:spcPct val="130000"/>
              </a:lnSpc>
            </a:pPr>
            <a:r>
              <a:rPr lang="vi-VN"/>
              <a:t>Hình thức kiểm kê</a:t>
            </a:r>
            <a:endParaRPr lang="vi-VN"/>
          </a:p>
          <a:p>
            <a:pPr lvl="1">
              <a:lnSpc>
                <a:spcPct val="130000"/>
              </a:lnSpc>
            </a:pPr>
            <a:r>
              <a:rPr lang="vi-VN"/>
              <a:t>Tự kiểm kê, nộp cho CQNN thẩm định: diện không cấp hạn ngạch</a:t>
            </a:r>
            <a:endParaRPr lang="vi-VN"/>
          </a:p>
          <a:p>
            <a:pPr lvl="1">
              <a:lnSpc>
                <a:spcPct val="130000"/>
              </a:lnSpc>
            </a:pPr>
            <a:r>
              <a:rPr lang="vi-VN"/>
              <a:t>Thuê đơn vị có chuyên môn được cấp phép: diện cấp hạn ngạch</a:t>
            </a:r>
            <a:endParaRPr lang="vi-VN"/>
          </a:p>
          <a:p>
            <a:pPr marL="0" indent="0">
              <a:lnSpc>
                <a:spcPct val="130000"/>
              </a:lnSpc>
              <a:buNone/>
            </a:pPr>
            <a:endParaRPr lang="vi-VN"/>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t>Hạn ngạch phát thải</a:t>
            </a:r>
            <a:endParaRPr lang="vi-VN"/>
          </a:p>
        </p:txBody>
      </p:sp>
      <p:sp>
        <p:nvSpPr>
          <p:cNvPr id="3" name="Content Placeholder 2"/>
          <p:cNvSpPr>
            <a:spLocks noGrp="1"/>
          </p:cNvSpPr>
          <p:nvPr>
            <p:ph idx="1"/>
          </p:nvPr>
        </p:nvSpPr>
        <p:spPr/>
        <p:txBody>
          <a:bodyPr>
            <a:normAutofit fontScale="85000" lnSpcReduction="20000"/>
          </a:bodyPr>
          <a:lstStyle/>
          <a:p>
            <a:pPr>
              <a:lnSpc>
                <a:spcPct val="140000"/>
              </a:lnSpc>
            </a:pPr>
            <a:r>
              <a:rPr lang="vi-VN"/>
              <a:t>Đối tượng</a:t>
            </a:r>
            <a:endParaRPr lang="vi-VN"/>
          </a:p>
          <a:p>
            <a:pPr lvl="1">
              <a:lnSpc>
                <a:spcPct val="140000"/>
              </a:lnSpc>
            </a:pPr>
            <a:r>
              <a:rPr lang="vi-VN"/>
              <a:t>Nhiệt điện, sát thép, xi măng: từ 1/1/2025</a:t>
            </a:r>
            <a:endParaRPr lang="vi-VN"/>
          </a:p>
          <a:p>
            <a:pPr lvl="1">
              <a:lnSpc>
                <a:spcPct val="140000"/>
              </a:lnSpc>
            </a:pPr>
            <a:r>
              <a:rPr lang="vi-VN"/>
              <a:t>Các đối tượng khác: hai năm bổ sung một lần, Thủ tướng quyết định</a:t>
            </a:r>
            <a:endParaRPr lang="vi-VN"/>
          </a:p>
          <a:p>
            <a:pPr>
              <a:lnSpc>
                <a:spcPct val="140000"/>
              </a:lnSpc>
            </a:pPr>
            <a:r>
              <a:rPr lang="vi-VN"/>
              <a:t>Số lượng</a:t>
            </a:r>
            <a:endParaRPr lang="vi-VN"/>
          </a:p>
          <a:p>
            <a:pPr lvl="1">
              <a:lnSpc>
                <a:spcPct val="140000"/>
              </a:lnSpc>
            </a:pPr>
            <a:r>
              <a:rPr lang="vi-VN"/>
              <a:t>Chưa rõ cách thức tính toán phân bổ</a:t>
            </a:r>
            <a:endParaRPr lang="vi-VN"/>
          </a:p>
          <a:p>
            <a:pPr lvl="1">
              <a:lnSpc>
                <a:spcPct val="140000"/>
              </a:lnSpc>
            </a:pPr>
            <a:r>
              <a:rPr lang="vi-VN"/>
              <a:t>Miễn phí 90%, đấu giá 10% còn lại</a:t>
            </a:r>
            <a:endParaRPr lang="vi-VN"/>
          </a:p>
          <a:p>
            <a:pPr>
              <a:lnSpc>
                <a:spcPct val="140000"/>
              </a:lnSpc>
            </a:pPr>
            <a:r>
              <a:rPr lang="vi-VN"/>
              <a:t>Phát thải</a:t>
            </a:r>
            <a:endParaRPr lang="vi-VN"/>
          </a:p>
          <a:p>
            <a:pPr lvl="1">
              <a:lnSpc>
                <a:spcPct val="140000"/>
              </a:lnSpc>
            </a:pPr>
            <a:r>
              <a:rPr lang="vi-VN"/>
              <a:t>Nếu phát thải nhiều hơn hạn ngạch thì phải mua hạn ngạch hoặc mua tín chỉ carbon</a:t>
            </a:r>
            <a:endParaRPr lang="vi-VN"/>
          </a:p>
          <a:p>
            <a:pPr lvl="1">
              <a:lnSpc>
                <a:spcPct val="140000"/>
              </a:lnSpc>
            </a:pPr>
            <a:r>
              <a:rPr lang="vi-VN"/>
              <a:t>Nếu phát thải ít hơn hạn ngạch thì được bán lại</a:t>
            </a:r>
            <a:endParaRPr lang="vi-VN"/>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t>Hấp thụ carbon</a:t>
            </a:r>
            <a:endParaRPr lang="vi-VN"/>
          </a:p>
        </p:txBody>
      </p:sp>
      <p:sp>
        <p:nvSpPr>
          <p:cNvPr id="3" name="Content Placeholder 2"/>
          <p:cNvSpPr>
            <a:spLocks noGrp="1"/>
          </p:cNvSpPr>
          <p:nvPr>
            <p:ph idx="1"/>
          </p:nvPr>
        </p:nvSpPr>
        <p:spPr/>
        <p:txBody>
          <a:bodyPr>
            <a:normAutofit fontScale="77500" lnSpcReduction="20000"/>
          </a:bodyPr>
          <a:lstStyle/>
          <a:p>
            <a:pPr>
              <a:lnSpc>
                <a:spcPct val="130000"/>
              </a:lnSpc>
            </a:pPr>
            <a:r>
              <a:rPr lang="vi-VN"/>
              <a:t>Dự án hấp thụ carbon</a:t>
            </a:r>
            <a:endParaRPr lang="vi-VN"/>
          </a:p>
          <a:p>
            <a:pPr lvl="1">
              <a:lnSpc>
                <a:spcPct val="130000"/>
              </a:lnSpc>
            </a:pPr>
            <a:r>
              <a:rPr lang="vi-VN"/>
              <a:t>Trồng rừng</a:t>
            </a:r>
            <a:endParaRPr lang="vi-VN"/>
          </a:p>
          <a:p>
            <a:pPr lvl="1">
              <a:lnSpc>
                <a:spcPct val="130000"/>
              </a:lnSpc>
            </a:pPr>
            <a:r>
              <a:rPr lang="vi-VN"/>
              <a:t>Các dự án khác có khả năng hấp thụ carbon (dự kiến)</a:t>
            </a:r>
            <a:endParaRPr lang="vi-VN"/>
          </a:p>
          <a:p>
            <a:pPr>
              <a:lnSpc>
                <a:spcPct val="130000"/>
              </a:lnSpc>
            </a:pPr>
            <a:r>
              <a:rPr lang="vi-VN"/>
              <a:t>Mục đích: </a:t>
            </a:r>
            <a:endParaRPr lang="vi-VN"/>
          </a:p>
          <a:p>
            <a:pPr lvl="1">
              <a:lnSpc>
                <a:spcPct val="130000"/>
              </a:lnSpc>
            </a:pPr>
            <a:r>
              <a:rPr lang="vi-VN"/>
              <a:t>Được cấp tín chỉ carbon</a:t>
            </a:r>
            <a:endParaRPr lang="vi-VN"/>
          </a:p>
          <a:p>
            <a:pPr>
              <a:lnSpc>
                <a:spcPct val="130000"/>
              </a:lnSpc>
            </a:pPr>
            <a:r>
              <a:rPr lang="vi-VN"/>
              <a:t>Thủ tục:</a:t>
            </a:r>
            <a:endParaRPr lang="vi-VN"/>
          </a:p>
          <a:p>
            <a:pPr lvl="1">
              <a:lnSpc>
                <a:spcPct val="130000"/>
              </a:lnSpc>
            </a:pPr>
            <a:r>
              <a:rPr lang="vi-VN"/>
              <a:t>Được chấp thuận dự án, cấp tín chỉ carbon cho từng năm</a:t>
            </a:r>
            <a:endParaRPr lang="vi-VN"/>
          </a:p>
          <a:p>
            <a:pPr>
              <a:lnSpc>
                <a:spcPct val="130000"/>
              </a:lnSpc>
            </a:pPr>
            <a:r>
              <a:rPr lang="vi-VN"/>
              <a:t>Tiêu chuẩn</a:t>
            </a:r>
            <a:endParaRPr lang="vi-VN"/>
          </a:p>
          <a:p>
            <a:pPr lvl="1">
              <a:lnSpc>
                <a:spcPct val="130000"/>
              </a:lnSpc>
            </a:pPr>
            <a:r>
              <a:rPr lang="vi-VN"/>
              <a:t>Mỗi thị trường giao dịch có tiêu chuẩn riêng</a:t>
            </a:r>
            <a:endParaRPr lang="vi-VN"/>
          </a:p>
          <a:p>
            <a:pPr lvl="1">
              <a:lnSpc>
                <a:spcPct val="130000"/>
              </a:lnSpc>
            </a:pPr>
            <a:r>
              <a:rPr lang="vi-VN"/>
              <a:t>Cần nghiên cứu tiêu chuẩn và thủ tục để chấp thuận tín chỉ</a:t>
            </a:r>
            <a:endParaRPr lang="vi-VN"/>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t>Năng lượng tái tạo</a:t>
            </a:r>
            <a:endParaRPr lang="vi-VN"/>
          </a:p>
        </p:txBody>
      </p:sp>
      <p:sp>
        <p:nvSpPr>
          <p:cNvPr id="3" name="Content Placeholder 2"/>
          <p:cNvSpPr>
            <a:spLocks noGrp="1"/>
          </p:cNvSpPr>
          <p:nvPr>
            <p:ph idx="1"/>
          </p:nvPr>
        </p:nvSpPr>
        <p:spPr/>
        <p:txBody>
          <a:bodyPr/>
          <a:lstStyle/>
          <a:p>
            <a:pPr>
              <a:lnSpc>
                <a:spcPct val="120000"/>
              </a:lnSpc>
            </a:pPr>
            <a:endParaRPr lang="vi-VN"/>
          </a:p>
          <a:p>
            <a:pPr>
              <a:lnSpc>
                <a:spcPct val="120000"/>
              </a:lnSpc>
            </a:pPr>
            <a:r>
              <a:rPr lang="vi-VN"/>
              <a:t>Nghị định cơ chế mua bán điện trực tiếp DPPA</a:t>
            </a:r>
            <a:endParaRPr lang="vi-VN"/>
          </a:p>
          <a:p>
            <a:pPr marL="0" indent="0">
              <a:lnSpc>
                <a:spcPct val="120000"/>
              </a:lnSpc>
              <a:buNone/>
            </a:pPr>
            <a:endParaRPr lang="vi-VN"/>
          </a:p>
          <a:p>
            <a:pPr>
              <a:lnSpc>
                <a:spcPct val="120000"/>
              </a:lnSpc>
            </a:pPr>
            <a:r>
              <a:rPr lang="vi-VN"/>
              <a:t>Nghị định phát triển điện mặt trời</a:t>
            </a:r>
            <a:endParaRPr lang="vi-VN"/>
          </a:p>
          <a:p>
            <a:pPr marL="0" indent="0">
              <a:lnSpc>
                <a:spcPct val="120000"/>
              </a:lnSpc>
              <a:buNone/>
            </a:pPr>
            <a:endParaRPr lang="vi-VN"/>
          </a:p>
          <a:p>
            <a:pPr>
              <a:lnSpc>
                <a:spcPct val="120000"/>
              </a:lnSpc>
            </a:pPr>
            <a:r>
              <a:rPr lang="vi-VN"/>
              <a:t>Đề án thí điểm điện gió ngoài khơi</a:t>
            </a:r>
            <a:endParaRPr lang="vi-VN"/>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dirty="0"/>
              <a:t>Nghị định mua bán điện trực tiếp DPPA (NĐ 80/2024)</a:t>
            </a:r>
            <a:endParaRPr lang="vi-VN" dirty="0"/>
          </a:p>
        </p:txBody>
      </p:sp>
      <p:sp>
        <p:nvSpPr>
          <p:cNvPr id="3" name="Content Placeholder 2"/>
          <p:cNvSpPr>
            <a:spLocks noGrp="1"/>
          </p:cNvSpPr>
          <p:nvPr>
            <p:ph idx="1"/>
          </p:nvPr>
        </p:nvSpPr>
        <p:spPr/>
        <p:txBody>
          <a:bodyPr>
            <a:normAutofit fontScale="92500" lnSpcReduction="20000"/>
          </a:bodyPr>
          <a:lstStyle/>
          <a:p>
            <a:pPr>
              <a:lnSpc>
                <a:spcPct val="120000"/>
              </a:lnSpc>
            </a:pPr>
            <a:r>
              <a:rPr lang="vi-VN"/>
              <a:t>Diện tham gia:</a:t>
            </a:r>
            <a:endParaRPr lang="vi-VN"/>
          </a:p>
          <a:p>
            <a:pPr lvl="1">
              <a:lnSpc>
                <a:spcPct val="120000"/>
              </a:lnSpc>
            </a:pPr>
            <a:r>
              <a:rPr lang="vi-VN"/>
              <a:t>Khách hàng lớn 200.000 kWh/tháng</a:t>
            </a:r>
            <a:endParaRPr lang="vi-VN"/>
          </a:p>
          <a:p>
            <a:pPr lvl="1">
              <a:lnSpc>
                <a:spcPct val="120000"/>
              </a:lnSpc>
            </a:pPr>
            <a:r>
              <a:rPr lang="vi-VN"/>
              <a:t>Nguồn từ 10MW trở lên (các dự án điện chuyển tiếp, chậm giá FIT)</a:t>
            </a:r>
            <a:endParaRPr lang="vi-VN"/>
          </a:p>
          <a:p>
            <a:pPr>
              <a:lnSpc>
                <a:spcPct val="120000"/>
              </a:lnSpc>
            </a:pPr>
            <a:r>
              <a:rPr lang="vi-VN"/>
              <a:t>Mua bán điện qua đường dây riêng</a:t>
            </a:r>
            <a:endParaRPr lang="vi-VN"/>
          </a:p>
          <a:p>
            <a:pPr lvl="1">
              <a:lnSpc>
                <a:spcPct val="120000"/>
              </a:lnSpc>
            </a:pPr>
            <a:r>
              <a:rPr lang="vi-VN"/>
              <a:t>Các bên tự xây dựng đường dây</a:t>
            </a:r>
            <a:endParaRPr lang="vi-VN"/>
          </a:p>
          <a:p>
            <a:pPr lvl="1">
              <a:lnSpc>
                <a:spcPct val="120000"/>
              </a:lnSpc>
            </a:pPr>
            <a:r>
              <a:rPr lang="vi-VN"/>
              <a:t>Giá mua bán tự thoả thuận</a:t>
            </a:r>
            <a:endParaRPr lang="vi-VN"/>
          </a:p>
          <a:p>
            <a:pPr>
              <a:lnSpc>
                <a:spcPct val="120000"/>
              </a:lnSpc>
            </a:pPr>
            <a:r>
              <a:rPr lang="vi-VN"/>
              <a:t>Mua bán điện qua đường dây chung</a:t>
            </a:r>
            <a:endParaRPr lang="vi-VN"/>
          </a:p>
          <a:p>
            <a:pPr lvl="1">
              <a:lnSpc>
                <a:spcPct val="120000"/>
              </a:lnSpc>
            </a:pPr>
            <a:r>
              <a:rPr lang="vi-VN"/>
              <a:t>Giá mua bằng giá điện năng + giá truyền tải</a:t>
            </a:r>
            <a:endParaRPr lang="vi-VN"/>
          </a:p>
          <a:p>
            <a:pPr lvl="1">
              <a:lnSpc>
                <a:spcPct val="120000"/>
              </a:lnSpc>
            </a:pPr>
            <a:r>
              <a:rPr lang="vi-VN"/>
              <a:t>Giá điện năng do hai bên thoả thuận</a:t>
            </a:r>
            <a:endParaRPr lang="vi-VN"/>
          </a:p>
          <a:p>
            <a:pPr lvl="1">
              <a:lnSpc>
                <a:spcPct val="120000"/>
              </a:lnSpc>
            </a:pPr>
            <a:r>
              <a:rPr lang="vi-VN"/>
              <a:t>Giá truyền tải trả cho EVN</a:t>
            </a:r>
            <a:endParaRPr lang="vi-VN"/>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dirty="0"/>
              <a:t>Nghị định phát triển điện mặt trời (NĐ 135/2024)</a:t>
            </a:r>
            <a:endParaRPr lang="vi-VN" dirty="0"/>
          </a:p>
        </p:txBody>
      </p:sp>
      <p:sp>
        <p:nvSpPr>
          <p:cNvPr id="3" name="Content Placeholder 2"/>
          <p:cNvSpPr>
            <a:spLocks noGrp="1"/>
          </p:cNvSpPr>
          <p:nvPr>
            <p:ph idx="1"/>
          </p:nvPr>
        </p:nvSpPr>
        <p:spPr/>
        <p:txBody>
          <a:bodyPr>
            <a:normAutofit lnSpcReduction="10000"/>
          </a:bodyPr>
          <a:lstStyle/>
          <a:p>
            <a:pPr>
              <a:lnSpc>
                <a:spcPct val="120000"/>
              </a:lnSpc>
            </a:pPr>
            <a:r>
              <a:rPr lang="vi-VN" dirty="0"/>
              <a:t>Sẽ không còn cơ chế giá FIT</a:t>
            </a:r>
            <a:endParaRPr lang="vi-VN" dirty="0"/>
          </a:p>
          <a:p>
            <a:pPr>
              <a:lnSpc>
                <a:spcPct val="120000"/>
              </a:lnSpc>
            </a:pPr>
            <a:r>
              <a:rPr lang="vi-VN" dirty="0"/>
              <a:t>Miễn giấy phép hoạt động điện lực dự án dưới 100kW</a:t>
            </a:r>
            <a:endParaRPr lang="vi-VN" dirty="0"/>
          </a:p>
          <a:p>
            <a:pPr>
              <a:lnSpc>
                <a:spcPct val="120000"/>
              </a:lnSpc>
            </a:pPr>
            <a:r>
              <a:rPr lang="vi-VN" dirty="0"/>
              <a:t>Không bị giới hạn công suất</a:t>
            </a:r>
            <a:endParaRPr lang="vi-VN" dirty="0"/>
          </a:p>
          <a:p>
            <a:pPr lvl="1">
              <a:lnSpc>
                <a:spcPct val="120000"/>
              </a:lnSpc>
            </a:pPr>
            <a:r>
              <a:rPr lang="vi-VN" dirty="0"/>
              <a:t>Không liên kết với lưới</a:t>
            </a:r>
            <a:endParaRPr lang="vi-VN" dirty="0"/>
          </a:p>
          <a:p>
            <a:pPr lvl="1">
              <a:lnSpc>
                <a:spcPct val="120000"/>
              </a:lnSpc>
            </a:pPr>
            <a:r>
              <a:rPr lang="vi-VN" dirty="0"/>
              <a:t>Có liên kết với lưới nhưng có thiết bị chống phát ngược</a:t>
            </a:r>
            <a:endParaRPr lang="vi-VN" dirty="0"/>
          </a:p>
          <a:p>
            <a:pPr lvl="1">
              <a:lnSpc>
                <a:spcPct val="120000"/>
              </a:lnSpc>
            </a:pPr>
            <a:r>
              <a:rPr lang="vi-VN" dirty="0"/>
              <a:t>Quy mô dưới 1MW</a:t>
            </a:r>
            <a:endParaRPr lang="vi-VN" dirty="0"/>
          </a:p>
          <a:p>
            <a:pPr>
              <a:lnSpc>
                <a:spcPct val="120000"/>
              </a:lnSpc>
            </a:pPr>
            <a:r>
              <a:rPr lang="vi-VN" dirty="0"/>
              <a:t>Bị giới hạn công suất: trên 1MW và có phát lên lưới</a:t>
            </a:r>
            <a:endParaRPr lang="vi-VN" dirty="0"/>
          </a:p>
          <a:p>
            <a:pPr>
              <a:lnSpc>
                <a:spcPct val="120000"/>
              </a:lnSpc>
            </a:pPr>
            <a:r>
              <a:rPr lang="vi-VN" dirty="0"/>
              <a:t>Cho phát lên lưới tối đa 20% công suất</a:t>
            </a:r>
            <a:endParaRPr lang="vi-VN"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Color Cover"/>
          <p:cNvSpPr>
            <a:spLocks noGrp="1" noRot="1" noChangeAspect="1" noMove="1" noResize="1" noEditPoints="1" noAdjustHandles="1" noChangeArrowheads="1" noChangeShapeType="1" noTextEdit="1"/>
          </p:cNvSpPr>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Cover"/>
          <p:cNvSpPr>
            <a:spLocks noGrp="1" noRot="1" noChangeAspect="1" noMove="1" noResize="1" noEditPoints="1" noAdjustHandles="1" noChangeArrowheads="1" noChangeShapeType="1" noTextEdit="1"/>
          </p:cNvSpPr>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p:cNvGrpSpPr>
            <a:grpSpLocks noGrp="1" noRot="1" noChangeAspect="1" noMove="1" noResize="1" noUngrp="1"/>
          </p:cNvGrpSpPr>
          <p:nvPr/>
        </p:nvGrpSpPr>
        <p:grpSpPr>
          <a:xfrm>
            <a:off x="0" y="0"/>
            <a:ext cx="6064235" cy="6858000"/>
            <a:chOff x="651279" y="598259"/>
            <a:chExt cx="10889442" cy="5680742"/>
          </a:xfrm>
        </p:grpSpPr>
        <p:sp>
          <p:nvSpPr>
            <p:cNvPr id="14" name="Color"/>
            <p:cNvSpPr/>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p:cNvSpPr/>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p:cNvGrpSpPr>
            <a:grpSpLocks noGrp="1" noRot="1" noChangeAspect="1" noMove="1" noResize="1" noUngrp="1"/>
          </p:cNvGrpSpPr>
          <p:nvPr/>
        </p:nvGrpSpPr>
        <p:grpSpPr>
          <a:xfrm>
            <a:off x="1524" y="0"/>
            <a:ext cx="12188952" cy="6858000"/>
            <a:chOff x="0" y="0"/>
            <a:chExt cx="12188952" cy="6858000"/>
          </a:xfrm>
        </p:grpSpPr>
        <p:sp>
          <p:nvSpPr>
            <p:cNvPr id="18" name="Freeform: Shape 17"/>
            <p:cNvSpPr/>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p:cNvSpPr/>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p:cNvSpPr/>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p:cNvSpPr/>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p:cNvSpPr/>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p:cNvSpPr/>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p:cNvSpPr/>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p:cNvSpPr>
            <a:spLocks noGrp="1"/>
          </p:cNvSpPr>
          <p:nvPr>
            <p:ph type="title"/>
          </p:nvPr>
        </p:nvSpPr>
        <p:spPr>
          <a:xfrm>
            <a:off x="786385" y="841248"/>
            <a:ext cx="5129600" cy="5340097"/>
          </a:xfrm>
        </p:spPr>
        <p:txBody>
          <a:bodyPr anchor="ctr">
            <a:normAutofit/>
          </a:bodyPr>
          <a:lstStyle/>
          <a:p>
            <a:r>
              <a:rPr lang="vi-VN" sz="4800">
                <a:solidFill>
                  <a:schemeClr val="bg1"/>
                </a:solidFill>
              </a:rPr>
              <a:t>Nhận định xu hướng chung đáng chú ý về XDPL</a:t>
            </a:r>
            <a:endParaRPr lang="vi-VN" sz="4800">
              <a:solidFill>
                <a:schemeClr val="bg1"/>
              </a:solidFill>
            </a:endParaRPr>
          </a:p>
        </p:txBody>
      </p:sp>
      <p:sp>
        <p:nvSpPr>
          <p:cNvPr id="3" name="Content Placeholder 2"/>
          <p:cNvSpPr>
            <a:spLocks noGrp="1"/>
          </p:cNvSpPr>
          <p:nvPr>
            <p:ph idx="1"/>
          </p:nvPr>
        </p:nvSpPr>
        <p:spPr>
          <a:xfrm>
            <a:off x="6464410" y="841247"/>
            <a:ext cx="4484536" cy="5340097"/>
          </a:xfrm>
        </p:spPr>
        <p:txBody>
          <a:bodyPr anchor="ctr">
            <a:normAutofit/>
          </a:bodyPr>
          <a:lstStyle/>
          <a:p>
            <a:pPr marL="0" indent="0">
              <a:buNone/>
            </a:pPr>
            <a:endParaRPr lang="vi-VN" sz="1800" dirty="0">
              <a:solidFill>
                <a:schemeClr val="tx2"/>
              </a:solidFill>
            </a:endParaRPr>
          </a:p>
          <a:p>
            <a:r>
              <a:rPr lang="vi-VN" sz="1800" dirty="0">
                <a:solidFill>
                  <a:schemeClr val="tx2"/>
                </a:solidFill>
              </a:rPr>
              <a:t>Các cơ quan soạn thảo, thẩm định, thẩm tra, cơ quan ban hành có xu hướng chú trọng hơn về việc soạn thảo phải đúng quy trình</a:t>
            </a:r>
            <a:endParaRPr lang="vi-VN" sz="1800" dirty="0">
              <a:solidFill>
                <a:schemeClr val="tx2"/>
              </a:solidFill>
            </a:endParaRPr>
          </a:p>
          <a:p>
            <a:r>
              <a:rPr lang="vi-VN" sz="1800" dirty="0">
                <a:solidFill>
                  <a:schemeClr val="tx2"/>
                </a:solidFill>
              </a:rPr>
              <a:t>Quốc hội và Chính phủ chủ trương tập trung nâng cao chất lượng văn bản pháp luật</a:t>
            </a:r>
            <a:endParaRPr lang="vi-VN" sz="1800" dirty="0">
              <a:solidFill>
                <a:schemeClr val="tx2"/>
              </a:solidFill>
            </a:endParaRPr>
          </a:p>
          <a:p>
            <a:r>
              <a:rPr lang="vi-VN" sz="1800" dirty="0">
                <a:solidFill>
                  <a:schemeClr val="tx2"/>
                </a:solidFill>
              </a:rPr>
              <a:t>Quy định 178 có thể giúp giảm tiêu cực, cài cắm trong xây dựng pháp luật, nhưng cũng có thể khiến quy trình kéo dài hơn</a:t>
            </a:r>
            <a:endParaRPr lang="vi-VN" sz="1800" dirty="0">
              <a:solidFill>
                <a:schemeClr val="tx2"/>
              </a:solidFill>
            </a:endParaRPr>
          </a:p>
          <a:p>
            <a:r>
              <a:rPr lang="vi-VN" sz="1800" dirty="0">
                <a:solidFill>
                  <a:schemeClr val="tx2"/>
                </a:solidFill>
              </a:rPr>
              <a:t>Nguy cơ luật khung, luật ống quay trở lại?! </a:t>
            </a:r>
            <a:endParaRPr lang="vi-VN" sz="1800" dirty="0">
              <a:solidFill>
                <a:schemeClr val="tx2"/>
              </a:solidFill>
            </a:endParaRPr>
          </a:p>
          <a:p>
            <a:r>
              <a:rPr lang="vi-VN" sz="1800" dirty="0">
                <a:solidFill>
                  <a:schemeClr val="tx2"/>
                </a:solidFill>
              </a:rPr>
              <a:t>Không còn nhiều đột phá như các chiến dịch cắt giảm điều kiện kinh doanh, giảm kiểm tra chuyên ngành của các năm trước</a:t>
            </a:r>
            <a:endParaRPr lang="vi-VN" sz="1800" dirty="0">
              <a:solidFill>
                <a:schemeClr val="tx2"/>
              </a:solidFill>
            </a:endParaRPr>
          </a:p>
        </p:txBody>
      </p:sp>
      <p:sp>
        <p:nvSpPr>
          <p:cNvPr id="4" name="Slide Number Placeholder 3"/>
          <p:cNvSpPr>
            <a:spLocks noGrp="1"/>
          </p:cNvSpPr>
          <p:nvPr>
            <p:ph type="sldNum" sz="quarter" idx="12"/>
          </p:nvPr>
        </p:nvSpPr>
        <p:spPr>
          <a:xfrm>
            <a:off x="11548872" y="6217920"/>
            <a:ext cx="640080" cy="640080"/>
          </a:xfrm>
        </p:spPr>
        <p:txBody>
          <a:bodyPr>
            <a:normAutofit/>
          </a:bodyPr>
          <a:lstStyle/>
          <a:p>
            <a:pPr algn="ctr">
              <a:spcAft>
                <a:spcPts val="600"/>
              </a:spcAft>
            </a:pPr>
            <a:fld id="{72A726E1-DAAD-8E4D-BE5A-078BB99699D2}" type="slidenum">
              <a:rPr lang="en-US" sz="1600">
                <a:solidFill>
                  <a:schemeClr val="tx2"/>
                </a:solidFill>
              </a:rPr>
            </a:fld>
            <a:endParaRPr lang="en-US" sz="1600">
              <a:solidFill>
                <a:schemeClr val="tx2"/>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a:spLocks noGrp="1" noRot="1" noChangeAspect="1" noMove="1" noResize="1" noEditPoints="1" noAdjustHandles="1" noChangeArrowheads="1" noChangeShapeType="1" noTextEdit="1"/>
          </p:cNvSpPr>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45072" y="1289765"/>
            <a:ext cx="3651101" cy="4270963"/>
          </a:xfrm>
        </p:spPr>
        <p:txBody>
          <a:bodyPr anchor="ctr">
            <a:normAutofit/>
          </a:bodyPr>
          <a:lstStyle/>
          <a:p>
            <a:pPr algn="ctr"/>
            <a:r>
              <a:rPr lang="en-US" sz="5600" dirty="0">
                <a:solidFill>
                  <a:srgbClr val="FFFFFF"/>
                </a:solidFill>
              </a:rPr>
              <a:t>Pháp luật và doanh nghiệp</a:t>
            </a:r>
            <a:endParaRPr lang="en-US" sz="5600" dirty="0">
              <a:solidFill>
                <a:srgbClr val="FFFFFF"/>
              </a:solidFill>
            </a:endParaRPr>
          </a:p>
        </p:txBody>
      </p:sp>
      <p:sp>
        <p:nvSpPr>
          <p:cNvPr id="12" name="Graphic 11"/>
          <p:cNvSpPr>
            <a:spLocks noGrp="1" noRot="1" noChangeAspect="1" noMove="1" noResize="1" noEditPoints="1" noAdjustHandles="1" noChangeArrowheads="1" noChangeShapeType="1" noTextEdit="1"/>
          </p:cNvSpPr>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p:cNvSpPr>
            <a:spLocks noGrp="1" noRot="1" noChangeAspect="1" noMove="1" noResize="1" noEditPoints="1" noAdjustHandles="1" noChangeArrowheads="1" noChangeShapeType="1" noTextEdit="1"/>
          </p:cNvSpPr>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p:cNvSpPr>
            <a:spLocks noGrp="1"/>
          </p:cNvSpPr>
          <p:nvPr>
            <p:ph idx="1"/>
          </p:nvPr>
        </p:nvSpPr>
        <p:spPr>
          <a:xfrm>
            <a:off x="6297233" y="518400"/>
            <a:ext cx="4771607" cy="5837949"/>
          </a:xfrm>
        </p:spPr>
        <p:txBody>
          <a:bodyPr anchor="ctr">
            <a:normAutofit/>
          </a:bodyPr>
          <a:lstStyle/>
          <a:p>
            <a:r>
              <a:rPr lang="vi-VN" sz="2400" dirty="0">
                <a:solidFill>
                  <a:schemeClr val="tx1">
                    <a:alpha val="80000"/>
                  </a:schemeClr>
                </a:solidFill>
              </a:rPr>
              <a:t>Rủi ro từ thay đổi chính sách là rủi ro… LỚN</a:t>
            </a:r>
            <a:endParaRPr lang="vi-VN" sz="2400" dirty="0">
              <a:solidFill>
                <a:schemeClr val="tx1">
                  <a:alpha val="80000"/>
                </a:schemeClr>
              </a:solidFill>
            </a:endParaRPr>
          </a:p>
          <a:p>
            <a:r>
              <a:rPr lang="vi-VN" sz="2400" dirty="0">
                <a:solidFill>
                  <a:schemeClr val="tx1">
                    <a:alpha val="80000"/>
                  </a:schemeClr>
                </a:solidFill>
              </a:rPr>
              <a:t>Mức độ quan tâm của DN tư nhân về chính sách có cải thiện nhưng chưa đủ</a:t>
            </a:r>
            <a:endParaRPr lang="vi-VN" sz="2400" dirty="0">
              <a:solidFill>
                <a:schemeClr val="tx1">
                  <a:alpha val="80000"/>
                </a:schemeClr>
              </a:solidFill>
            </a:endParaRPr>
          </a:p>
          <a:p>
            <a:r>
              <a:rPr lang="vi-VN" sz="2400" dirty="0">
                <a:solidFill>
                  <a:schemeClr val="tx1">
                    <a:alpha val="80000"/>
                  </a:schemeClr>
                </a:solidFill>
              </a:rPr>
              <a:t>Doanh nghiệp cần quan tâm hơn tới nhân lực về chính sách</a:t>
            </a:r>
            <a:endParaRPr lang="vi-VN" sz="2400" dirty="0">
              <a:solidFill>
                <a:schemeClr val="tx1">
                  <a:alpha val="80000"/>
                </a:schemeClr>
              </a:solidFill>
            </a:endParaRPr>
          </a:p>
          <a:p>
            <a:r>
              <a:rPr lang="vi-VN" sz="2400" dirty="0">
                <a:solidFill>
                  <a:schemeClr val="tx1">
                    <a:alpha val="80000"/>
                  </a:schemeClr>
                </a:solidFill>
              </a:rPr>
              <a:t>Chủ động, liên kết trong vận động chính sách</a:t>
            </a:r>
            <a:endParaRPr lang="vi-VN" sz="2400" dirty="0">
              <a:solidFill>
                <a:schemeClr val="tx1">
                  <a:alpha val="80000"/>
                </a:schemeClr>
              </a:solidFill>
            </a:endParaRPr>
          </a:p>
          <a:p>
            <a:pPr marL="0" indent="0">
              <a:buNone/>
            </a:pPr>
            <a:endParaRPr lang="vi-VN" sz="2400" dirty="0">
              <a:solidFill>
                <a:schemeClr val="tx1">
                  <a:alpha val="80000"/>
                </a:schemeClr>
              </a:solidFill>
            </a:endParaRPr>
          </a:p>
          <a:p>
            <a:endParaRPr lang="vi-VN" sz="2400" dirty="0">
              <a:solidFill>
                <a:schemeClr val="tx1">
                  <a:alpha val="80000"/>
                </a:schemeClr>
              </a:solidFill>
            </a:endParaRPr>
          </a:p>
          <a:p>
            <a:endParaRPr lang="en-US" sz="2400" dirty="0">
              <a:solidFill>
                <a:schemeClr val="tx1">
                  <a:alpha val="80000"/>
                </a:schemeClr>
              </a:solidFill>
            </a:endParaRPr>
          </a:p>
        </p:txBody>
      </p:sp>
      <p:sp>
        <p:nvSpPr>
          <p:cNvPr id="16" name="Graphic 10"/>
          <p:cNvSpPr>
            <a:spLocks noGrp="1" noRot="1" noChangeAspect="1" noMove="1" noResize="1" noEditPoints="1" noAdjustHandles="1" noChangeArrowheads="1" noChangeShapeType="1" noTextEdit="1"/>
          </p:cNvSpPr>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p:cNvCxnSpPr>
            <a:cxnSpLocks noGrp="1" noRot="1" noChangeAspect="1" noMove="1" noResize="1" noEditPoints="1" noAdjustHandles="1" noChangeArrowheads="1" noChangeShapeType="1"/>
          </p:cNvCxnSpPr>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39520"/>
            <a:ext cx="3429000" cy="1719072"/>
          </a:xfrm>
        </p:spPr>
        <p:txBody>
          <a:bodyPr anchor="b">
            <a:normAutofit/>
          </a:bodyPr>
          <a:lstStyle/>
          <a:p>
            <a:r>
              <a:rPr lang="vi-VN" sz="5400"/>
              <a:t>Thông tin</a:t>
            </a:r>
            <a:endParaRPr lang="vi-VN" sz="5400"/>
          </a:p>
        </p:txBody>
      </p:sp>
      <p:sp>
        <p:nvSpPr>
          <p:cNvPr id="12" name="sketch line"/>
          <p:cNvSpPr>
            <a:spLocks noGrp="1" noRot="1" noChangeAspect="1" noMove="1" noResize="1" noEditPoints="1" noAdjustHandles="1" noChangeArrowheads="1" noChangeShapeType="1" noTextEdit="1"/>
          </p:cNvSpPr>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30936" y="2807208"/>
            <a:ext cx="3429000" cy="3410712"/>
          </a:xfrm>
        </p:spPr>
        <p:txBody>
          <a:bodyPr anchor="t">
            <a:normAutofit/>
          </a:bodyPr>
          <a:lstStyle/>
          <a:p>
            <a:r>
              <a:rPr lang="vi-VN" sz="2200"/>
              <a:t>Chính sách pháp luật trong nước</a:t>
            </a:r>
            <a:endParaRPr lang="vi-VN" sz="2200"/>
          </a:p>
          <a:p>
            <a:pPr lvl="1"/>
            <a:r>
              <a:rPr lang="vi-VN" sz="2200">
                <a:hlinkClick r:id="rId1"/>
              </a:rPr>
              <a:t>http://vibonline.com.vn</a:t>
            </a:r>
            <a:endParaRPr lang="en-US" sz="2200"/>
          </a:p>
          <a:p>
            <a:pPr lvl="1"/>
            <a:r>
              <a:rPr lang="en-US" sz="2200"/>
              <a:t>Bản tin Chính sách: </a:t>
            </a:r>
            <a:r>
              <a:rPr lang="en-US" sz="2200">
                <a:hlinkClick r:id="rId2"/>
              </a:rPr>
              <a:t>https://bantinchinhsachvcci.substack.com/</a:t>
            </a:r>
            <a:endParaRPr lang="en-US" sz="2200"/>
          </a:p>
          <a:p>
            <a:pPr lvl="1"/>
            <a:r>
              <a:rPr lang="en-US" sz="2200"/>
              <a:t>Zalo: </a:t>
            </a:r>
            <a:endParaRPr lang="vi-VN" sz="2200"/>
          </a:p>
          <a:p>
            <a:pPr marL="0" indent="0">
              <a:buNone/>
            </a:pPr>
            <a:endParaRPr lang="vi-VN" sz="2200"/>
          </a:p>
        </p:txBody>
      </p:sp>
      <p:pic>
        <p:nvPicPr>
          <p:cNvPr id="5" name="Picture 4" descr="A screenshot of a computer&#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4296" y="1401032"/>
            <a:ext cx="6903720" cy="4055935"/>
          </a:xfrm>
          <a:prstGeom prst="rect">
            <a:avLst/>
          </a:prstGeom>
        </p:spPr>
      </p:pic>
      <p:pic>
        <p:nvPicPr>
          <p:cNvPr id="6" name="Picture 5"/>
          <p:cNvPicPr>
            <a:picLocks noChangeAspect="1"/>
          </p:cNvPicPr>
          <p:nvPr/>
        </p:nvPicPr>
        <p:blipFill>
          <a:blip r:embed="rId4"/>
          <a:stretch>
            <a:fillRect/>
          </a:stretch>
        </p:blipFill>
        <p:spPr>
          <a:xfrm>
            <a:off x="2193098" y="5456967"/>
            <a:ext cx="1400370" cy="1228896"/>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39520"/>
            <a:ext cx="3429000" cy="1719072"/>
          </a:xfrm>
        </p:spPr>
        <p:txBody>
          <a:bodyPr anchor="b">
            <a:normAutofit/>
          </a:bodyPr>
          <a:lstStyle/>
          <a:p>
            <a:r>
              <a:rPr lang="en-US" sz="5400"/>
              <a:t>Thông tin:</a:t>
            </a:r>
            <a:endParaRPr lang="en-US" sz="5400"/>
          </a:p>
        </p:txBody>
      </p:sp>
      <p:sp>
        <p:nvSpPr>
          <p:cNvPr id="12" name="sketch line"/>
          <p:cNvSpPr>
            <a:spLocks noGrp="1" noRot="1" noChangeAspect="1" noMove="1" noResize="1" noEditPoints="1" noAdjustHandles="1" noChangeArrowheads="1" noChangeShapeType="1" noTextEdit="1"/>
          </p:cNvSpPr>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30936" y="2807208"/>
            <a:ext cx="3429000" cy="3410712"/>
          </a:xfrm>
        </p:spPr>
        <p:txBody>
          <a:bodyPr anchor="t">
            <a:normAutofit/>
          </a:bodyPr>
          <a:lstStyle/>
          <a:p>
            <a:r>
              <a:rPr lang="vi-VN" sz="2200"/>
              <a:t>Chính sách của nước ngoài</a:t>
            </a:r>
            <a:endParaRPr lang="vi-VN" sz="2200"/>
          </a:p>
          <a:p>
            <a:pPr lvl="1"/>
            <a:r>
              <a:rPr lang="vi-VN" sz="2200">
                <a:hlinkClick r:id="rId1"/>
              </a:rPr>
              <a:t>http://trungtamwto.vn</a:t>
            </a:r>
            <a:endParaRPr lang="vi-VN" sz="2200"/>
          </a:p>
          <a:p>
            <a:endParaRPr lang="en-US" sz="2200"/>
          </a:p>
        </p:txBody>
      </p:sp>
      <p:pic>
        <p:nvPicPr>
          <p:cNvPr id="5" name="Picture 4" descr="A screenshot of a website&#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4296" y="1392403"/>
            <a:ext cx="6903720" cy="4073194"/>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2111257" y="2121088"/>
            <a:ext cx="8876704" cy="4164820"/>
          </a:xfrm>
        </p:spPr>
        <p:txBody>
          <a:bodyPr vert="horz" lIns="91440" tIns="45720" rIns="91440" bIns="45720" rtlCol="0" anchor="t">
            <a:normAutofit/>
          </a:bodyPr>
          <a:lstStyle/>
          <a:p>
            <a:pPr algn="r"/>
            <a:r>
              <a:rPr lang="en-US" sz="8000" kern="1200" dirty="0" err="1">
                <a:solidFill>
                  <a:srgbClr val="FFFFFF"/>
                </a:solidFill>
                <a:latin typeface="+mj-lt"/>
                <a:ea typeface="+mj-ea"/>
                <a:cs typeface="+mj-cs"/>
              </a:rPr>
              <a:t>Trân</a:t>
            </a:r>
            <a:r>
              <a:rPr lang="en-US" sz="8000" kern="1200" dirty="0">
                <a:solidFill>
                  <a:srgbClr val="FFFFFF"/>
                </a:solidFill>
                <a:latin typeface="+mj-lt"/>
                <a:ea typeface="+mj-ea"/>
                <a:cs typeface="+mj-cs"/>
              </a:rPr>
              <a:t> </a:t>
            </a:r>
            <a:r>
              <a:rPr lang="en-US" sz="8000" kern="1200" dirty="0" err="1">
                <a:solidFill>
                  <a:srgbClr val="FFFFFF"/>
                </a:solidFill>
                <a:latin typeface="+mj-lt"/>
                <a:ea typeface="+mj-ea"/>
                <a:cs typeface="+mj-cs"/>
              </a:rPr>
              <a:t>trọng</a:t>
            </a:r>
            <a:r>
              <a:rPr lang="en-US" sz="8000" kern="1200" dirty="0">
                <a:solidFill>
                  <a:srgbClr val="FFFFFF"/>
                </a:solidFill>
                <a:latin typeface="+mj-lt"/>
                <a:ea typeface="+mj-ea"/>
                <a:cs typeface="+mj-cs"/>
              </a:rPr>
              <a:t> </a:t>
            </a:r>
            <a:r>
              <a:rPr lang="en-US" sz="8000" kern="1200" dirty="0" err="1">
                <a:solidFill>
                  <a:srgbClr val="FFFFFF"/>
                </a:solidFill>
                <a:latin typeface="+mj-lt"/>
                <a:ea typeface="+mj-ea"/>
                <a:cs typeface="+mj-cs"/>
              </a:rPr>
              <a:t>cảm</a:t>
            </a:r>
            <a:r>
              <a:rPr lang="en-US" sz="8000" kern="1200" dirty="0">
                <a:solidFill>
                  <a:srgbClr val="FFFFFF"/>
                </a:solidFill>
                <a:latin typeface="+mj-lt"/>
                <a:ea typeface="+mj-ea"/>
                <a:cs typeface="+mj-cs"/>
              </a:rPr>
              <a:t> </a:t>
            </a:r>
            <a:r>
              <a:rPr lang="en-US" sz="8000" kern="1200" dirty="0" err="1">
                <a:solidFill>
                  <a:srgbClr val="FFFFFF"/>
                </a:solidFill>
                <a:latin typeface="+mj-lt"/>
                <a:ea typeface="+mj-ea"/>
                <a:cs typeface="+mj-cs"/>
              </a:rPr>
              <a:t>ơn</a:t>
            </a:r>
            <a:r>
              <a:rPr lang="en-US" sz="8000" kern="1200" dirty="0">
                <a:solidFill>
                  <a:srgbClr val="FFFFFF"/>
                </a:solidFill>
                <a:latin typeface="+mj-lt"/>
                <a:ea typeface="+mj-ea"/>
                <a:cs typeface="+mj-cs"/>
              </a:rPr>
              <a:t>!</a:t>
            </a:r>
            <a:br>
              <a:rPr lang="en-US" sz="8000" kern="1200" dirty="0">
                <a:solidFill>
                  <a:srgbClr val="FFFFFF"/>
                </a:solidFill>
                <a:latin typeface="+mj-lt"/>
                <a:ea typeface="+mj-ea"/>
                <a:cs typeface="+mj-cs"/>
              </a:rPr>
            </a:br>
            <a:br>
              <a:rPr lang="en-US" sz="8000" kern="1200" dirty="0">
                <a:solidFill>
                  <a:srgbClr val="FFFFFF"/>
                </a:solidFill>
                <a:latin typeface="+mj-lt"/>
                <a:ea typeface="+mj-ea"/>
                <a:cs typeface="+mj-cs"/>
              </a:rPr>
            </a:br>
            <a:r>
              <a:rPr lang="en-US" sz="3600" kern="1200" dirty="0" err="1">
                <a:solidFill>
                  <a:srgbClr val="FFFFFF"/>
                </a:solidFill>
                <a:latin typeface="+mj-lt"/>
                <a:ea typeface="+mj-ea"/>
                <a:cs typeface="+mj-cs"/>
              </a:rPr>
              <a:t>dauanhtuan@gmail.com</a:t>
            </a:r>
            <a:endParaRPr lang="en-US" sz="8000" kern="1200" dirty="0">
              <a:solidFill>
                <a:srgbClr val="FFFFFF"/>
              </a:solidFill>
              <a:latin typeface="+mj-lt"/>
              <a:ea typeface="+mj-ea"/>
              <a:cs typeface="+mj-cs"/>
            </a:endParaRPr>
          </a:p>
        </p:txBody>
      </p:sp>
      <p:sp>
        <p:nvSpPr>
          <p:cNvPr id="10" name="Graphic 13"/>
          <p:cNvSpPr>
            <a:spLocks noGrp="1" noRot="1" noChangeAspect="1" noMove="1" noResize="1" noEditPoints="1" noAdjustHandles="1" noChangeArrowheads="1" noChangeShapeType="1" noTextEdit="1"/>
          </p:cNvSpPr>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p:cNvSpPr>
            <a:spLocks noGrp="1" noRot="1" noChangeAspect="1" noMove="1" noResize="1" noEditPoints="1" noAdjustHandles="1" noChangeArrowheads="1" noChangeShapeType="1" noTextEdit="1"/>
          </p:cNvSpPr>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p:cNvSpPr>
            <a:spLocks noGrp="1" noRot="1" noChangeAspect="1" noMove="1" noResize="1" noEditPoints="1" noAdjustHandles="1" noChangeArrowheads="1" noChangeShapeType="1" noTextEdit="1"/>
          </p:cNvSpPr>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p:cNvCxnSpPr>
            <a:cxnSpLocks noGrp="1" noRot="1" noChangeAspect="1" noMove="1" noResize="1" noEditPoints="1" noAdjustHandles="1" noChangeArrowheads="1" noChangeShapeType="1"/>
          </p:cNvCxnSpPr>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p:cNvSpPr>
            <a:spLocks noGrp="1" noRot="1" noChangeAspect="1" noMove="1" noResize="1" noEditPoints="1" noAdjustHandles="1" noChangeArrowheads="1" noChangeShapeType="1" noTextEdit="1"/>
          </p:cNvSpPr>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p:cNvSpPr>
            <a:spLocks noGrp="1" noRot="1" noChangeAspect="1" noMove="1" noResize="1" noEditPoints="1" noAdjustHandles="1" noChangeArrowheads="1" noChangeShapeType="1" noTextEdit="1"/>
          </p:cNvSpPr>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p:cNvSpPr>
            <a:spLocks noGrp="1" noRot="1" noChangeAspect="1" noMove="1" noResize="1" noEditPoints="1" noAdjustHandles="1" noChangeArrowheads="1" noChangeShapeType="1" noTextEdit="1"/>
          </p:cNvSpPr>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16808</Words>
  <Application>WPS Presentation</Application>
  <PresentationFormat>Widescreen</PresentationFormat>
  <Paragraphs>388</Paragraphs>
  <Slides>44</Slides>
  <Notes>7</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44</vt:i4>
      </vt:variant>
    </vt:vector>
  </HeadingPairs>
  <TitlesOfParts>
    <vt:vector size="59" baseType="lpstr">
      <vt:lpstr>Arial</vt:lpstr>
      <vt:lpstr>SimSun</vt:lpstr>
      <vt:lpstr>Wingdings</vt:lpstr>
      <vt:lpstr>Aptos</vt:lpstr>
      <vt:lpstr>Aptos</vt:lpstr>
      <vt:lpstr>Segoe UI</vt:lpstr>
      <vt:lpstr>Aptos Display</vt:lpstr>
      <vt:lpstr>Courier New</vt:lpstr>
      <vt:lpstr>Times New Roman (Body CS)</vt:lpstr>
      <vt:lpstr>Times New Roman</vt:lpstr>
      <vt:lpstr>Microsoft YaHei</vt:lpstr>
      <vt:lpstr>Arial Unicode MS</vt:lpstr>
      <vt:lpstr>Calibri Light</vt:lpstr>
      <vt:lpstr>Symbol</vt:lpstr>
      <vt:lpstr>Office Theme</vt:lpstr>
      <vt:lpstr>Kinh tế Việt Nam  và một số chính sách liên quan đến doanh nghiệp 2025</vt:lpstr>
      <vt:lpstr>Nội dung</vt:lpstr>
      <vt:lpstr>Tóm tắt về kinh tế Việt Nam  </vt:lpstr>
      <vt:lpstr>Chính sách lớn </vt:lpstr>
      <vt:lpstr>Nghị quyết 57 của Bộ Chính trị về phát triển KHCNĐMST </vt:lpstr>
      <vt:lpstr>Sự khác biệt của Nghị quyết 57</vt:lpstr>
      <vt:lpstr>Sự khác biệt của Nghị quyết 57 (tiếp)</vt:lpstr>
      <vt:lpstr>Nghị quyết 193 của Quốc hội thí điểm một số cơ chế, chính sách đặc biệt tạo đột phá phát triển khoa học, công nghệ, đổi mới sáng tạo, chuyển đổi số quốc gia</vt:lpstr>
      <vt:lpstr>Nghị quyết của Đảng về doanh nghiệp tư nhân </vt:lpstr>
      <vt:lpstr>Nghị quyết của Đảng về doanh nghiệp tư nhân (tiếp)</vt:lpstr>
      <vt:lpstr>Thay đổi quy trình làm luật</vt:lpstr>
      <vt:lpstr>Pháp luật về hoạt động sản xuất</vt:lpstr>
      <vt:lpstr>Sửa đổi Luật Doanh nghiệp</vt:lpstr>
      <vt:lpstr>Luật Chất lượng sản phẩm hàng hoá</vt:lpstr>
      <vt:lpstr>Luật Tiêu chuẩn Quy chuẩn kỹ thuật</vt:lpstr>
      <vt:lpstr>Luật Sử dụng năng lượng tiết kiệm hiệu quả</vt:lpstr>
      <vt:lpstr>NĐ gia hạn tiền thuế cho doanh nghiệp</vt:lpstr>
      <vt:lpstr>Sửa đổi NĐ 15 về An toàn thực phẩm</vt:lpstr>
      <vt:lpstr>Sửa đổi NĐ 15 về An toàn thực phẩm</vt:lpstr>
      <vt:lpstr>Pháp luật về chuyển đổi số </vt:lpstr>
      <vt:lpstr>Tổng quát</vt:lpstr>
      <vt:lpstr>Luật Dữ liệu (1)</vt:lpstr>
      <vt:lpstr>Luật Dữ liệu – Các quy định đáng chú ý (2)</vt:lpstr>
      <vt:lpstr>Luật Dữ liệu – Các quy định đáng chú ý (3)</vt:lpstr>
      <vt:lpstr>Luật Bảo vệ dữ liệu cá nhân</vt:lpstr>
      <vt:lpstr>Luật Công nghiệp công nghệ số</vt:lpstr>
      <vt:lpstr>Luật CN công nghệ số (2) – Quy định chính</vt:lpstr>
      <vt:lpstr>Luật sửa đổi Luật Quảng cáo</vt:lpstr>
      <vt:lpstr>Pháp luật về chuyển đổi xanh</vt:lpstr>
      <vt:lpstr>Xu hướng chính sách, pháp luật về môi trường</vt:lpstr>
      <vt:lpstr>Trách nhiệm mở rộng của nhà sản xuất (EPR)</vt:lpstr>
      <vt:lpstr>Trách nhiệm mở rộng của nhà sản xuất (EPR)</vt:lpstr>
      <vt:lpstr>Giảm phát thải khí gây hiệu ứng nhà kính</vt:lpstr>
      <vt:lpstr>Kiểm kê phát thải</vt:lpstr>
      <vt:lpstr>Hạn ngạch phát thải</vt:lpstr>
      <vt:lpstr>Hấp thụ carbon</vt:lpstr>
      <vt:lpstr>Năng lượng tái tạo</vt:lpstr>
      <vt:lpstr>Nghị định mua bán điện trực tiếp DPPA (NĐ 80/2024)</vt:lpstr>
      <vt:lpstr>Nghị định phát triển điện mặt trời (NĐ 135/2024)</vt:lpstr>
      <vt:lpstr>Nhận định xu hướng chung đáng chú ý về XDPL</vt:lpstr>
      <vt:lpstr>Pháp luật và doanh nghiệp</vt:lpstr>
      <vt:lpstr>Thông tin</vt:lpstr>
      <vt:lpstr>Thông tin:</vt:lpstr>
      <vt:lpstr>Trân trọng cảm ơn!  dauanhtuan@gmail.com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Pháp luật kinh doanh của Việt Nam – Một số vấn đề đáng chú ý  trong giai đoạn hiện nay</dc:title>
  <dc:creator>Hùng Phạm</dc:creator>
  <cp:lastModifiedBy>Le Vu</cp:lastModifiedBy>
  <cp:revision>15</cp:revision>
  <dcterms:created xsi:type="dcterms:W3CDTF">2024-10-26T02:22:00Z</dcterms:created>
  <dcterms:modified xsi:type="dcterms:W3CDTF">2025-03-25T07:40:17Z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CB4B776525CD42ADA089062BB92E0A1B_13</vt:lpwstr>
  </property>
  <property fmtid="{D5CDD505-2E9C-101B-9397-08002B2CF9AE}" pid="3" name="KSOProductBuildVer">
    <vt:lpwstr>1033-12.2.0.20326</vt:lpwstr>
  </property>
</Properties>
</file>